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48" r:id="rId2"/>
  </p:sldMasterIdLst>
  <p:notesMasterIdLst>
    <p:notesMasterId r:id="rId20"/>
  </p:notesMasterIdLst>
  <p:handoutMasterIdLst>
    <p:handoutMasterId r:id="rId21"/>
  </p:handoutMasterIdLst>
  <p:sldIdLst>
    <p:sldId id="272" r:id="rId3"/>
    <p:sldId id="283" r:id="rId4"/>
    <p:sldId id="284" r:id="rId5"/>
    <p:sldId id="286" r:id="rId6"/>
    <p:sldId id="287" r:id="rId7"/>
    <p:sldId id="288" r:id="rId8"/>
    <p:sldId id="298" r:id="rId9"/>
    <p:sldId id="289" r:id="rId10"/>
    <p:sldId id="290" r:id="rId11"/>
    <p:sldId id="291" r:id="rId12"/>
    <p:sldId id="292" r:id="rId13"/>
    <p:sldId id="293" r:id="rId14"/>
    <p:sldId id="294" r:id="rId15"/>
    <p:sldId id="295" r:id="rId16"/>
    <p:sldId id="296" r:id="rId17"/>
    <p:sldId id="297" r:id="rId18"/>
    <p:sldId id="281" r:id="rId19"/>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6087" autoAdjust="0"/>
  </p:normalViewPr>
  <p:slideViewPr>
    <p:cSldViewPr snapToGrid="0">
      <p:cViewPr varScale="1">
        <p:scale>
          <a:sx n="74" d="100"/>
          <a:sy n="74" d="100"/>
        </p:scale>
        <p:origin x="1042" y="7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C048A792-77B1-4AB6-90C4-14811647FD16}"/>
    <pc:docChg chg="custSel modSld">
      <pc:chgData name="Pascalle Cup" userId="abbe84a0-611b-406e-b251-e8b4b71c069a" providerId="ADAL" clId="{C048A792-77B1-4AB6-90C4-14811647FD16}" dt="2023-09-19T18:58:47.662" v="56" actId="20577"/>
      <pc:docMkLst>
        <pc:docMk/>
      </pc:docMkLst>
      <pc:sldChg chg="modSp mod">
        <pc:chgData name="Pascalle Cup" userId="abbe84a0-611b-406e-b251-e8b4b71c069a" providerId="ADAL" clId="{C048A792-77B1-4AB6-90C4-14811647FD16}" dt="2023-09-19T18:58:47.662" v="56" actId="20577"/>
        <pc:sldMkLst>
          <pc:docMk/>
          <pc:sldMk cId="1889717916" sldId="283"/>
        </pc:sldMkLst>
        <pc:spChg chg="mod">
          <ac:chgData name="Pascalle Cup" userId="abbe84a0-611b-406e-b251-e8b4b71c069a" providerId="ADAL" clId="{C048A792-77B1-4AB6-90C4-14811647FD16}" dt="2023-09-19T18:58:47.662" v="56" actId="20577"/>
          <ac:spMkLst>
            <pc:docMk/>
            <pc:sldMk cId="1889717916" sldId="283"/>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EA35E2FC-CACD-493D-8AB4-9EDBD5DA737A}" type="datetime1">
              <a:rPr lang="nl-NL" smtClean="0"/>
              <a:t>19-9-2023</a:t>
            </a:fld>
            <a:endParaRPr lang="nl-NL" dirty="0"/>
          </a:p>
        </p:txBody>
      </p:sp>
      <p:sp>
        <p:nvSpPr>
          <p:cNvPr id="4" name="Tijdelijke aanduiding voor voettekst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49E357A0-8177-46BC-BFCE-19D99E3453CC}" type="slidenum">
              <a:rPr lang="nl-NL" smtClean="0"/>
              <a:t>‹nr.›</a:t>
            </a:fld>
            <a:endParaRPr lang="nl-NL"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ACC0F60E-CAD8-4B44-94A6-8849AA2CA303}" type="datetime1">
              <a:rPr lang="nl-NL" noProof="0" smtClean="0"/>
              <a:t>19-9-2023</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7C366290-4595-5745-A50F-D5EC13BAC604}" type="slidenum">
              <a:rPr lang="nl-NL" noProof="0" smtClean="0"/>
              <a:t>‹nr.›</a:t>
            </a:fld>
            <a:endParaRPr lang="nl-NL"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C366290-4595-5745-A50F-D5EC13BAC604}" type="slidenum">
              <a:rPr lang="nl-NL" noProof="0" smtClean="0"/>
              <a:t>1</a:t>
            </a:fld>
            <a:endParaRPr lang="nl-NL" noProof="0" dirty="0"/>
          </a:p>
        </p:txBody>
      </p:sp>
    </p:spTree>
    <p:extLst>
      <p:ext uri="{BB962C8B-B14F-4D97-AF65-F5344CB8AC3E}">
        <p14:creationId xmlns:p14="http://schemas.microsoft.com/office/powerpoint/2010/main" val="64006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C366290-4595-5745-A50F-D5EC13BAC604}" type="slidenum">
              <a:rPr lang="nl-NL" noProof="0" smtClean="0"/>
              <a:t>5</a:t>
            </a:fld>
            <a:endParaRPr lang="nl-NL" noProof="0" dirty="0"/>
          </a:p>
        </p:txBody>
      </p:sp>
    </p:spTree>
    <p:extLst>
      <p:ext uri="{BB962C8B-B14F-4D97-AF65-F5344CB8AC3E}">
        <p14:creationId xmlns:p14="http://schemas.microsoft.com/office/powerpoint/2010/main" val="52242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C366290-4595-5745-A50F-D5EC13BAC604}" type="slidenum">
              <a:rPr lang="nl-NL" noProof="0" smtClean="0"/>
              <a:t>6</a:t>
            </a:fld>
            <a:endParaRPr lang="nl-NL" noProof="0" dirty="0"/>
          </a:p>
        </p:txBody>
      </p:sp>
    </p:spTree>
    <p:extLst>
      <p:ext uri="{BB962C8B-B14F-4D97-AF65-F5344CB8AC3E}">
        <p14:creationId xmlns:p14="http://schemas.microsoft.com/office/powerpoint/2010/main" val="367533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Suburbaan = </a:t>
            </a:r>
            <a:r>
              <a:rPr lang="nl-NL" dirty="0" err="1"/>
              <a:t>Suburbane</a:t>
            </a:r>
            <a:r>
              <a:rPr lang="nl-NL" dirty="0"/>
              <a:t> woongebieden kennen vooral een woonfunctie, vaak woningen met tuinen. Het gebied is redelijk ontsloten door openbaar vervoer. Binnen het gebied zijn voorzieningen aanwezig (winkels, scholen, sociaal culturele voorzieningen). Er is ruimte voor groen en water. Naast de woonfunctie komen in een suburbaan gebied ook kleinschalige kantoren en 'schone bedrijvigheid' voor. Werken van uit woningen neemt toe. </a:t>
            </a:r>
          </a:p>
        </p:txBody>
      </p:sp>
      <p:sp>
        <p:nvSpPr>
          <p:cNvPr id="4" name="Tijdelijke aanduiding voor dianummer 3"/>
          <p:cNvSpPr>
            <a:spLocks noGrp="1"/>
          </p:cNvSpPr>
          <p:nvPr>
            <p:ph type="sldNum" sz="quarter" idx="5"/>
          </p:nvPr>
        </p:nvSpPr>
        <p:spPr/>
        <p:txBody>
          <a:bodyPr/>
          <a:lstStyle/>
          <a:p>
            <a:pPr rtl="0"/>
            <a:fld id="{7C366290-4595-5745-A50F-D5EC13BAC604}" type="slidenum">
              <a:rPr lang="nl-NL" noProof="0" smtClean="0"/>
              <a:t>9</a:t>
            </a:fld>
            <a:endParaRPr lang="nl-NL" noProof="0" dirty="0"/>
          </a:p>
        </p:txBody>
      </p:sp>
    </p:spTree>
    <p:extLst>
      <p:ext uri="{BB962C8B-B14F-4D97-AF65-F5344CB8AC3E}">
        <p14:creationId xmlns:p14="http://schemas.microsoft.com/office/powerpoint/2010/main" val="12732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C366290-4595-5745-A50F-D5EC13BAC604}" type="slidenum">
              <a:rPr lang="nl-NL" noProof="0" smtClean="0"/>
              <a:t>17</a:t>
            </a:fld>
            <a:endParaRPr lang="nl-NL" noProof="0" dirty="0"/>
          </a:p>
        </p:txBody>
      </p:sp>
    </p:spTree>
    <p:extLst>
      <p:ext uri="{BB962C8B-B14F-4D97-AF65-F5344CB8AC3E}">
        <p14:creationId xmlns:p14="http://schemas.microsoft.com/office/powerpoint/2010/main" val="373950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9" name="Vrije vorm: Vorm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nl-NL"/>
            </a:defPPr>
          </a:lstStyle>
          <a:p>
            <a:pPr algn="ctr" rtl="0"/>
            <a:endParaRPr lang="nl-NL" dirty="0"/>
          </a:p>
        </p:txBody>
      </p:sp>
      <p:sp>
        <p:nvSpPr>
          <p:cNvPr id="7" name="Vrije vorm: Vorm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4" name="Vrije vorm: Vorm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nl-NL" sz="6000"/>
            </a:lvl1pPr>
          </a:lstStyle>
          <a:p>
            <a:pPr rtl="0"/>
            <a:r>
              <a:rPr lang="nl-NL"/>
              <a:t>klik om de stijl van de modeltitel te bewerken</a:t>
            </a:r>
          </a:p>
        </p:txBody>
      </p:sp>
      <p:sp>
        <p:nvSpPr>
          <p:cNvPr id="3" name="Subtitel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nl-NL" sz="2400">
                <a:solidFill>
                  <a:schemeClr val="tx2"/>
                </a:solidFill>
              </a:defRPr>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sp>
        <p:nvSpPr>
          <p:cNvPr id="23" name="Vrije vorm: Vorm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Vrije v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noProof="0">
              <a:solidFill>
                <a:schemeClr val="tx1"/>
              </a:solidFill>
            </a:endParaRPr>
          </a:p>
        </p:txBody>
      </p:sp>
      <p:sp>
        <p:nvSpPr>
          <p:cNvPr id="45" name="Titel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nl-NL" sz="4800"/>
            </a:lvl1pPr>
          </a:lstStyle>
          <a:p>
            <a:pPr rtl="0"/>
            <a:r>
              <a:rPr lang="nl-NL" noProof="0"/>
              <a:t>klik om de stijl van de modeltitel te bewerken	</a:t>
            </a:r>
          </a:p>
        </p:txBody>
      </p:sp>
      <p:sp>
        <p:nvSpPr>
          <p:cNvPr id="39" name="Tijdelijke aanduiding voor afbeelding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0" name="Tijdelijke aanduiding voor afbeelding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1" name="Tijdelijke aanduiding voor afbeelding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2" name="Tijdelijke aanduiding voor afbeelding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7" name="Tijdelijke aanduiding voor tekst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33259" y="3392424"/>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48" name="Tijdelijke aanduiding voor tekst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19764" y="3392424"/>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49" name="Tijdelijke aanduiding voor tekst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206269" y="3392424"/>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50" name="Tijdelijke aanduiding voor tekst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8992774" y="3392424"/>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52" name="Tijdelijke aanduiding voor tekst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53" name="Tijdelijke aanduiding voor tekst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54" name="Tijdelijke aanduiding voor tekst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55" name="Tijdelijke aanduiding voor tekst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2" name="Tijdelijke aanduiding voor afbeelding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3" name="Tijdelijke aanduiding voor afbeelding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7" name="Tijdelijke aanduiding voor afbeelding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8" name="Tijdelijke aanduiding voor afbeelding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9" name="Tijdelijke aanduiding voor tekst 46">
            <a:extLst>
              <a:ext uri="{FF2B5EF4-FFF2-40B4-BE49-F238E27FC236}">
                <a16:creationId xmlns:a16="http://schemas.microsoft.com/office/drawing/2014/main" id="{1732A3A5-B50F-7A5D-DA66-644509A99987}"/>
              </a:ext>
            </a:extLst>
          </p:cNvPr>
          <p:cNvSpPr>
            <a:spLocks noGrp="1"/>
          </p:cNvSpPr>
          <p:nvPr>
            <p:ph type="body" sz="quarter" idx="29" hasCustomPrompt="1"/>
          </p:nvPr>
        </p:nvSpPr>
        <p:spPr>
          <a:xfrm>
            <a:off x="633259" y="6062472"/>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10" name="Tijdelijke aanduiding voor tekst 46">
            <a:extLst>
              <a:ext uri="{FF2B5EF4-FFF2-40B4-BE49-F238E27FC236}">
                <a16:creationId xmlns:a16="http://schemas.microsoft.com/office/drawing/2014/main" id="{87CC578C-FDBD-2BD2-8930-A795C0A8D1FC}"/>
              </a:ext>
            </a:extLst>
          </p:cNvPr>
          <p:cNvSpPr>
            <a:spLocks noGrp="1"/>
          </p:cNvSpPr>
          <p:nvPr>
            <p:ph type="body" sz="quarter" idx="30" hasCustomPrompt="1"/>
          </p:nvPr>
        </p:nvSpPr>
        <p:spPr>
          <a:xfrm>
            <a:off x="3419764" y="6062472"/>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11" name="Tijdelijke aanduiding voor tekst 46">
            <a:extLst>
              <a:ext uri="{FF2B5EF4-FFF2-40B4-BE49-F238E27FC236}">
                <a16:creationId xmlns:a16="http://schemas.microsoft.com/office/drawing/2014/main" id="{6CE31252-6548-7D94-98E5-E652CED78F27}"/>
              </a:ext>
            </a:extLst>
          </p:cNvPr>
          <p:cNvSpPr>
            <a:spLocks noGrp="1"/>
          </p:cNvSpPr>
          <p:nvPr>
            <p:ph type="body" sz="quarter" idx="31" hasCustomPrompt="1"/>
          </p:nvPr>
        </p:nvSpPr>
        <p:spPr>
          <a:xfrm>
            <a:off x="6206269" y="6062472"/>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12" name="Tijdelijke aanduiding voor tekst 46">
            <a:extLst>
              <a:ext uri="{FF2B5EF4-FFF2-40B4-BE49-F238E27FC236}">
                <a16:creationId xmlns:a16="http://schemas.microsoft.com/office/drawing/2014/main" id="{2C4E0AF4-17FD-BEAA-BDD9-806DC564D2F7}"/>
              </a:ext>
            </a:extLst>
          </p:cNvPr>
          <p:cNvSpPr>
            <a:spLocks noGrp="1"/>
          </p:cNvSpPr>
          <p:nvPr>
            <p:ph type="body" sz="quarter" idx="32" hasCustomPrompt="1"/>
          </p:nvPr>
        </p:nvSpPr>
        <p:spPr>
          <a:xfrm>
            <a:off x="8992774" y="6062472"/>
            <a:ext cx="2423160" cy="310896"/>
          </a:xfrm>
        </p:spPr>
        <p:txBody>
          <a:bodyPr rtlCol="0" anchor="b">
            <a:noAutofit/>
          </a:bodyPr>
          <a:lstStyle>
            <a:lvl1pPr marL="0" indent="0" algn="ctr">
              <a:lnSpc>
                <a:spcPct val="100000"/>
              </a:lnSpc>
              <a:spcBef>
                <a:spcPts val="0"/>
              </a:spcBef>
              <a:buNone/>
              <a:defRPr lang="nl-NL" sz="1400" cap="all" baseline="0">
                <a:latin typeface="Gill Sans Nova" panose="020B0602020104020203" pitchFamily="34" charset="0"/>
              </a:defRPr>
            </a:lvl1pPr>
          </a:lstStyle>
          <a:p>
            <a:pPr lvl="0" rtl="0"/>
            <a:r>
              <a:rPr lang="nl-NL" noProof="0"/>
              <a:t>Klik om de tekststijlen van het model te bewerken</a:t>
            </a:r>
          </a:p>
        </p:txBody>
      </p:sp>
      <p:sp>
        <p:nvSpPr>
          <p:cNvPr id="13" name="Tijdelijke aanduiding voor tekst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14" name="Tijdelijke aanduiding voor tekst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15" name="Tijdelijke aanduiding voor tekst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
        <p:nvSpPr>
          <p:cNvPr id="16" name="Tijdelijke aanduiding voor tekst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nl-NL" sz="1400" cap="none" baseline="0"/>
            </a:lvl1pPr>
          </a:lstStyle>
          <a:p>
            <a:pPr lvl="0" rtl="0"/>
            <a:r>
              <a:rPr lang="nl-NL" noProof="0"/>
              <a:t>klikken om hoofdtekststijlen te bewerken</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jdlijn">
    <p:spTree>
      <p:nvGrpSpPr>
        <p:cNvPr id="1" name=""/>
        <p:cNvGrpSpPr/>
        <p:nvPr/>
      </p:nvGrpSpPr>
      <p:grpSpPr>
        <a:xfrm>
          <a:off x="0" y="0"/>
          <a:ext cx="0" cy="0"/>
          <a:chOff x="0" y="0"/>
          <a:chExt cx="0" cy="0"/>
        </a:xfrm>
      </p:grpSpPr>
      <p:sp>
        <p:nvSpPr>
          <p:cNvPr id="49" name="Vrije vorm: Vorm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5" name="Vrije vorm: Vorm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5" name="Vrije vorm: Vorm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1" name="Vrije vorm: Vorm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1" name="Tijdelijke aanduiding voor tekst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nl-NL" sz="2000" cap="all" baseline="0">
                <a:latin typeface="Gill Sans Nova" panose="020B0602020104020203" pitchFamily="34" charset="0"/>
              </a:defRPr>
            </a:lvl1pPr>
            <a:lvl2pPr marL="0" indent="0" algn="ctr">
              <a:lnSpc>
                <a:spcPct val="100000"/>
              </a:lnSpc>
              <a:spcBef>
                <a:spcPts val="0"/>
              </a:spcBef>
              <a:buNone/>
              <a:defRPr lang="nl-NL" sz="1800"/>
            </a:lvl2pPr>
          </a:lstStyle>
          <a:p>
            <a:pPr lvl="0" rtl="0"/>
            <a:r>
              <a:rPr lang="nl-NL"/>
              <a:t>Klikken om de tekststijl van het model te bewerken</a:t>
            </a:r>
          </a:p>
          <a:p>
            <a:pPr lvl="1" rtl="0"/>
            <a:r>
              <a:rPr lang="nl-NL"/>
              <a:t>Tweede niveau</a:t>
            </a:r>
          </a:p>
        </p:txBody>
      </p:sp>
      <p:sp>
        <p:nvSpPr>
          <p:cNvPr id="29" name="Tijdelijke aanduiding voor tekst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nl-NL" sz="2000" cap="all" baseline="0">
                <a:latin typeface="Gill Sans Nova" panose="020B0602020104020203" pitchFamily="34" charset="0"/>
              </a:defRPr>
            </a:lvl1pPr>
            <a:lvl2pPr marL="0" indent="0" algn="ctr">
              <a:lnSpc>
                <a:spcPct val="100000"/>
              </a:lnSpc>
              <a:spcBef>
                <a:spcPts val="0"/>
              </a:spcBef>
              <a:buNone/>
              <a:defRPr lang="nl-NL" sz="1800"/>
            </a:lvl2pPr>
          </a:lstStyle>
          <a:p>
            <a:pPr lvl="0" rtl="0"/>
            <a:r>
              <a:rPr lang="nl-NL"/>
              <a:t>Klikken om de tekststijl van het model te bewerken</a:t>
            </a:r>
          </a:p>
          <a:p>
            <a:pPr lvl="1" rtl="0"/>
            <a:r>
              <a:rPr lang="nl-NL"/>
              <a:t>Tweede niveau</a:t>
            </a:r>
          </a:p>
        </p:txBody>
      </p:sp>
      <p:sp>
        <p:nvSpPr>
          <p:cNvPr id="30" name="Tijdelijke aanduiding voor tekst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nl-NL" sz="2000" cap="all" baseline="0">
                <a:latin typeface="Gill Sans Nova" panose="020B0602020104020203" pitchFamily="34" charset="0"/>
              </a:defRPr>
            </a:lvl1pPr>
            <a:lvl2pPr marL="0" indent="0" algn="ctr">
              <a:lnSpc>
                <a:spcPct val="100000"/>
              </a:lnSpc>
              <a:spcBef>
                <a:spcPts val="0"/>
              </a:spcBef>
              <a:buNone/>
              <a:defRPr lang="nl-NL" sz="1800"/>
            </a:lvl2pPr>
          </a:lstStyle>
          <a:p>
            <a:pPr lvl="0" rtl="0"/>
            <a:r>
              <a:rPr lang="nl-NL"/>
              <a:t>Klikken om de tekststijl van het model te bewerken</a:t>
            </a:r>
          </a:p>
          <a:p>
            <a:pPr lvl="1" rtl="0"/>
            <a:r>
              <a:rPr lang="nl-NL"/>
              <a:t>Tweede niveau</a:t>
            </a:r>
          </a:p>
        </p:txBody>
      </p:sp>
      <p:sp>
        <p:nvSpPr>
          <p:cNvPr id="32" name="Tijdelijke aanduiding voor tekst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nl-NL" sz="2000" cap="all" baseline="0">
                <a:latin typeface="Gill Sans Nova" panose="020B0602020104020203" pitchFamily="34" charset="0"/>
              </a:defRPr>
            </a:lvl1pPr>
            <a:lvl2pPr marL="0" indent="0" algn="ctr">
              <a:lnSpc>
                <a:spcPct val="100000"/>
              </a:lnSpc>
              <a:spcBef>
                <a:spcPts val="0"/>
              </a:spcBef>
              <a:buNone/>
              <a:defRPr lang="nl-NL" sz="1800"/>
            </a:lvl2pPr>
          </a:lstStyle>
          <a:p>
            <a:pPr lvl="0" rtl="0"/>
            <a:r>
              <a:rPr lang="nl-NL"/>
              <a:t>Klikken om de tekststijl van het model te bewerken</a:t>
            </a:r>
          </a:p>
          <a:p>
            <a:pPr lvl="1" rtl="0"/>
            <a:r>
              <a:rPr lang="nl-NL"/>
              <a:t>Tweede niveau</a:t>
            </a:r>
          </a:p>
        </p:txBody>
      </p:sp>
      <p:sp>
        <p:nvSpPr>
          <p:cNvPr id="33" name="Tijdelijke aanduiding voor tekst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nl-NL" sz="2000" cap="all" baseline="0">
                <a:latin typeface="Gill Sans Nova" panose="020B0602020104020203" pitchFamily="34" charset="0"/>
              </a:defRPr>
            </a:lvl1pPr>
            <a:lvl2pPr marL="0" indent="0" algn="ctr">
              <a:lnSpc>
                <a:spcPct val="100000"/>
              </a:lnSpc>
              <a:spcBef>
                <a:spcPts val="0"/>
              </a:spcBef>
              <a:buNone/>
              <a:defRPr lang="nl-NL" sz="1800"/>
            </a:lvl2pPr>
          </a:lstStyle>
          <a:p>
            <a:pPr lvl="0" rtl="0"/>
            <a:r>
              <a:rPr lang="nl-NL"/>
              <a:t>Klikken om de tekststijl van het model te bewerken</a:t>
            </a:r>
          </a:p>
          <a:p>
            <a:pPr lvl="1" rtl="0"/>
            <a:r>
              <a:rPr lang="nl-NL"/>
              <a:t>Tweede niveau</a:t>
            </a:r>
          </a:p>
        </p:txBody>
      </p:sp>
      <p:sp>
        <p:nvSpPr>
          <p:cNvPr id="52" name="Titel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nl-NL" sz="4800"/>
            </a:lvl1pPr>
          </a:lstStyle>
          <a:p>
            <a:pPr rtl="0"/>
            <a:r>
              <a:rPr lang="nl-NL"/>
              <a:t>klik om de stijl van de modeltitel te bewerken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bg>
      <p:bgPr>
        <a:solidFill>
          <a:schemeClr val="accent6"/>
        </a:solidFill>
        <a:effectLst/>
      </p:bgPr>
    </p:bg>
    <p:spTree>
      <p:nvGrpSpPr>
        <p:cNvPr id="1" name=""/>
        <p:cNvGrpSpPr/>
        <p:nvPr/>
      </p:nvGrpSpPr>
      <p:grpSpPr>
        <a:xfrm>
          <a:off x="0" y="0"/>
          <a:ext cx="0" cy="0"/>
          <a:chOff x="0" y="0"/>
          <a:chExt cx="0" cy="0"/>
        </a:xfrm>
      </p:grpSpPr>
      <p:sp>
        <p:nvSpPr>
          <p:cNvPr id="23" name="Vrije vorm: Vorm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6" name="Vrije v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 name="Tijdelijke aanduiding voor inhoud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nl-NL" sz="1800">
                <a:solidFill>
                  <a:schemeClr val="accent1"/>
                </a:solidFill>
              </a:defRPr>
            </a:lvl1pPr>
            <a:lvl2pPr>
              <a:lnSpc>
                <a:spcPct val="100000"/>
              </a:lnSpc>
              <a:spcBef>
                <a:spcPts val="0"/>
              </a:spcBef>
              <a:defRPr lang="nl-NL" sz="1600">
                <a:solidFill>
                  <a:schemeClr val="accent1"/>
                </a:solidFill>
              </a:defRPr>
            </a:lvl2pPr>
            <a:lvl3pPr>
              <a:lnSpc>
                <a:spcPct val="100000"/>
              </a:lnSpc>
              <a:spcBef>
                <a:spcPts val="0"/>
              </a:spcBef>
              <a:defRPr lang="nl-NL" sz="1400">
                <a:solidFill>
                  <a:schemeClr val="accent1"/>
                </a:solidFill>
              </a:defRPr>
            </a:lvl3pPr>
            <a:lvl4pPr>
              <a:lnSpc>
                <a:spcPct val="100000"/>
              </a:lnSpc>
              <a:spcBef>
                <a:spcPts val="0"/>
              </a:spcBef>
              <a:defRPr lang="nl-NL" sz="1200">
                <a:solidFill>
                  <a:schemeClr val="accent1"/>
                </a:solidFill>
              </a:defRPr>
            </a:lvl4pPr>
            <a:lvl5pPr>
              <a:lnSpc>
                <a:spcPct val="100000"/>
              </a:lnSpc>
              <a:spcBef>
                <a:spcPts val="0"/>
              </a:spcBef>
              <a:defRPr lang="nl-NL" sz="1200">
                <a:solidFill>
                  <a:schemeClr val="accent1"/>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datum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nl-NL">
                <a:solidFill>
                  <a:schemeClr val="accent1"/>
                </a:solidFill>
              </a:defRPr>
            </a:lvl1pPr>
          </a:lstStyle>
          <a:p>
            <a:pPr rtl="0"/>
            <a:r>
              <a:rPr lang="nl-NL"/>
              <a:t>20XX</a:t>
            </a:r>
          </a:p>
        </p:txBody>
      </p:sp>
      <p:sp>
        <p:nvSpPr>
          <p:cNvPr id="8" name="Tijdelijke aanduiding voor voettekst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nl-NL">
                <a:solidFill>
                  <a:schemeClr val="accent1"/>
                </a:solidFill>
              </a:defRPr>
            </a:lvl1pPr>
          </a:lstStyle>
          <a:p>
            <a:pPr rtl="0"/>
            <a:r>
              <a:rPr lang="nl-NL"/>
              <a:t>presentatietitel</a:t>
            </a:r>
          </a:p>
        </p:txBody>
      </p:sp>
      <p:sp>
        <p:nvSpPr>
          <p:cNvPr id="9" name="Tijdelijke aanduiding voor dianumm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nl-NL">
                <a:solidFill>
                  <a:schemeClr val="accent1"/>
                </a:solidFill>
              </a:defRPr>
            </a:lvl1pPr>
          </a:lstStyle>
          <a:p>
            <a:pPr rtl="0"/>
            <a:fld id="{58FB4751-880F-D840-AAA9-3A15815CC996}" type="slidenum">
              <a:rPr lang="nl-NL" smtClean="0"/>
              <a:pPr rtl="0"/>
              <a:t>‹nr.›</a:t>
            </a:fld>
            <a:endParaRPr lang="nl-NL" dirty="0"/>
          </a:p>
        </p:txBody>
      </p:sp>
      <p:sp>
        <p:nvSpPr>
          <p:cNvPr id="30" name="Vrije vorm: Vorm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 name="Tijdelijke aanduiding voor tekst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nl-NL" sz="2000" b="0" cap="all" baseline="0">
                <a:solidFill>
                  <a:schemeClr val="accent1"/>
                </a:solidFill>
                <a:latin typeface="Gill Sans Nova" panose="020B0602020104020203" pitchFamily="34" charset="0"/>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5" name="Tijdelijke aanduiding voor tekst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nl-NL" sz="2000" b="0" cap="all" baseline="0">
                <a:solidFill>
                  <a:schemeClr val="accent1"/>
                </a:solidFill>
                <a:latin typeface="Gill Sans Nova" panose="020B0602020104020203" pitchFamily="34" charset="0"/>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6" name="Tijdelijke aanduiding voor inhoud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nl-NL" sz="1800">
                <a:solidFill>
                  <a:schemeClr val="accent1"/>
                </a:solidFill>
              </a:defRPr>
            </a:lvl1pPr>
            <a:lvl2pPr>
              <a:lnSpc>
                <a:spcPct val="100000"/>
              </a:lnSpc>
              <a:spcBef>
                <a:spcPts val="0"/>
              </a:spcBef>
              <a:defRPr lang="nl-NL" sz="1600">
                <a:solidFill>
                  <a:schemeClr val="accent1"/>
                </a:solidFill>
              </a:defRPr>
            </a:lvl2pPr>
            <a:lvl3pPr>
              <a:lnSpc>
                <a:spcPct val="100000"/>
              </a:lnSpc>
              <a:spcBef>
                <a:spcPts val="0"/>
              </a:spcBef>
              <a:defRPr lang="nl-NL" sz="1400">
                <a:solidFill>
                  <a:schemeClr val="accent1"/>
                </a:solidFill>
              </a:defRPr>
            </a:lvl3pPr>
            <a:lvl4pPr>
              <a:lnSpc>
                <a:spcPct val="100000"/>
              </a:lnSpc>
              <a:spcBef>
                <a:spcPts val="0"/>
              </a:spcBef>
              <a:defRPr lang="nl-NL" sz="1200">
                <a:solidFill>
                  <a:schemeClr val="accent1"/>
                </a:solidFill>
              </a:defRPr>
            </a:lvl4pPr>
            <a:lvl5pPr>
              <a:lnSpc>
                <a:spcPct val="100000"/>
              </a:lnSpc>
              <a:spcBef>
                <a:spcPts val="0"/>
              </a:spcBef>
              <a:defRPr lang="nl-NL" sz="1200">
                <a:solidFill>
                  <a:schemeClr val="accent1"/>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1" name="Titel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nl-NL" sz="4800">
                <a:solidFill>
                  <a:schemeClr val="accent1"/>
                </a:solidFill>
              </a:defRPr>
            </a:lvl1pPr>
          </a:lstStyle>
          <a:p>
            <a:pPr rtl="0"/>
            <a:r>
              <a:rPr lang="nl-NL"/>
              <a:t>klik om de stijl van de modeltitel te bewerken	</a:t>
            </a:r>
          </a:p>
        </p:txBody>
      </p:sp>
      <p:cxnSp>
        <p:nvCxnSpPr>
          <p:cNvPr id="10" name="Rechte verbindingslijn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rie kolom">
    <p:bg>
      <p:bgPr>
        <a:solidFill>
          <a:schemeClr val="bg2"/>
        </a:solidFill>
        <a:effectLst/>
      </p:bgPr>
    </p:bg>
    <p:spTree>
      <p:nvGrpSpPr>
        <p:cNvPr id="1" name=""/>
        <p:cNvGrpSpPr/>
        <p:nvPr/>
      </p:nvGrpSpPr>
      <p:grpSpPr>
        <a:xfrm>
          <a:off x="0" y="0"/>
          <a:ext cx="0" cy="0"/>
          <a:chOff x="0" y="0"/>
          <a:chExt cx="0" cy="0"/>
        </a:xfrm>
      </p:grpSpPr>
      <p:sp>
        <p:nvSpPr>
          <p:cNvPr id="27" name="Vrije vorm: Vorm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8" name="Vrije vorm: Vorm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 name="Tijdelijke aanduiding voor tekst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nl-NL" sz="2000" b="0" cap="all" baseline="0">
                <a:solidFill>
                  <a:schemeClr val="accent1"/>
                </a:solidFill>
                <a:latin typeface="Gill Sans Nova" panose="020B0602020104020203" pitchFamily="34" charset="0"/>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4" name="Tijdelijke aanduiding voor inhoud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nl-NL" sz="1800">
                <a:solidFill>
                  <a:schemeClr val="accent1"/>
                </a:solidFill>
              </a:defRPr>
            </a:lvl1pPr>
            <a:lvl2pPr>
              <a:lnSpc>
                <a:spcPct val="100000"/>
              </a:lnSpc>
              <a:spcBef>
                <a:spcPts val="0"/>
              </a:spcBef>
              <a:defRPr lang="nl-NL" sz="1600">
                <a:solidFill>
                  <a:schemeClr val="accent1"/>
                </a:solidFill>
              </a:defRPr>
            </a:lvl2pPr>
            <a:lvl3pPr>
              <a:lnSpc>
                <a:spcPct val="100000"/>
              </a:lnSpc>
              <a:spcBef>
                <a:spcPts val="0"/>
              </a:spcBef>
              <a:defRPr lang="nl-NL" sz="1400">
                <a:solidFill>
                  <a:schemeClr val="accent1"/>
                </a:solidFill>
              </a:defRPr>
            </a:lvl3pPr>
            <a:lvl4pPr>
              <a:lnSpc>
                <a:spcPct val="100000"/>
              </a:lnSpc>
              <a:spcBef>
                <a:spcPts val="0"/>
              </a:spcBef>
              <a:defRPr lang="nl-NL" sz="1200">
                <a:solidFill>
                  <a:schemeClr val="accent1"/>
                </a:solidFill>
              </a:defRPr>
            </a:lvl4pPr>
            <a:lvl5pPr>
              <a:lnSpc>
                <a:spcPct val="100000"/>
              </a:lnSpc>
              <a:spcBef>
                <a:spcPts val="0"/>
              </a:spcBef>
              <a:defRPr lang="nl-NL" sz="1200">
                <a:solidFill>
                  <a:schemeClr val="accent1"/>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tekst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nl-NL" sz="2000" b="0" cap="all" baseline="0">
                <a:solidFill>
                  <a:schemeClr val="accent1"/>
                </a:solidFill>
                <a:latin typeface="Gill Sans Nova" panose="020B0602020104020203" pitchFamily="34" charset="0"/>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6" name="Tijdelijke aanduiding voor inhoud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nl-NL" sz="1800">
                <a:solidFill>
                  <a:schemeClr val="accent1"/>
                </a:solidFill>
              </a:defRPr>
            </a:lvl1pPr>
            <a:lvl2pPr>
              <a:lnSpc>
                <a:spcPct val="100000"/>
              </a:lnSpc>
              <a:spcBef>
                <a:spcPts val="0"/>
              </a:spcBef>
              <a:defRPr lang="nl-NL" sz="1600">
                <a:solidFill>
                  <a:schemeClr val="accent1"/>
                </a:solidFill>
              </a:defRPr>
            </a:lvl2pPr>
            <a:lvl3pPr>
              <a:lnSpc>
                <a:spcPct val="100000"/>
              </a:lnSpc>
              <a:spcBef>
                <a:spcPts val="0"/>
              </a:spcBef>
              <a:defRPr lang="nl-NL" sz="1400">
                <a:solidFill>
                  <a:schemeClr val="accent1"/>
                </a:solidFill>
              </a:defRPr>
            </a:lvl3pPr>
            <a:lvl4pPr>
              <a:lnSpc>
                <a:spcPct val="100000"/>
              </a:lnSpc>
              <a:spcBef>
                <a:spcPts val="0"/>
              </a:spcBef>
              <a:defRPr lang="nl-NL" sz="1200">
                <a:solidFill>
                  <a:schemeClr val="accent1"/>
                </a:solidFill>
              </a:defRPr>
            </a:lvl4pPr>
            <a:lvl5pPr>
              <a:lnSpc>
                <a:spcPct val="100000"/>
              </a:lnSpc>
              <a:spcBef>
                <a:spcPts val="0"/>
              </a:spcBef>
              <a:defRPr lang="nl-NL" sz="1200">
                <a:solidFill>
                  <a:schemeClr val="accent1"/>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datum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nl-NL">
                <a:solidFill>
                  <a:schemeClr val="accent1"/>
                </a:solidFill>
              </a:defRPr>
            </a:lvl1pPr>
          </a:lstStyle>
          <a:p>
            <a:pPr rtl="0"/>
            <a:r>
              <a:rPr lang="nl-NL"/>
              <a:t>20XX</a:t>
            </a:r>
          </a:p>
        </p:txBody>
      </p:sp>
      <p:sp>
        <p:nvSpPr>
          <p:cNvPr id="8" name="Tijdelijke aanduiding voor voettekst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nl-NL">
                <a:solidFill>
                  <a:schemeClr val="accent1"/>
                </a:solidFill>
              </a:defRPr>
            </a:lvl1pPr>
          </a:lstStyle>
          <a:p>
            <a:pPr rtl="0"/>
            <a:r>
              <a:rPr lang="nl-NL"/>
              <a:t>presentatietitel</a:t>
            </a:r>
          </a:p>
        </p:txBody>
      </p:sp>
      <p:sp>
        <p:nvSpPr>
          <p:cNvPr id="9" name="Tijdelijke aanduiding voor dianumm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nl-NL">
                <a:solidFill>
                  <a:schemeClr val="accent1"/>
                </a:solidFill>
              </a:defRPr>
            </a:lvl1pPr>
          </a:lstStyle>
          <a:p>
            <a:pPr rtl="0"/>
            <a:fld id="{58FB4751-880F-D840-AAA9-3A15815CC996}" type="slidenum">
              <a:rPr lang="nl-NL" smtClean="0"/>
              <a:pPr rtl="0"/>
              <a:t>‹nr.›</a:t>
            </a:fld>
            <a:endParaRPr lang="nl-NL" dirty="0"/>
          </a:p>
        </p:txBody>
      </p:sp>
      <p:sp>
        <p:nvSpPr>
          <p:cNvPr id="29" name="Titel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nl-NL" sz="4800">
                <a:solidFill>
                  <a:schemeClr val="accent1"/>
                </a:solidFill>
              </a:defRPr>
            </a:lvl1pPr>
          </a:lstStyle>
          <a:p>
            <a:pPr rtl="0"/>
            <a:r>
              <a:rPr lang="nl-NL"/>
              <a:t>klik om de stijl van de modeltitel te bewerken	</a:t>
            </a:r>
          </a:p>
        </p:txBody>
      </p:sp>
      <p:sp>
        <p:nvSpPr>
          <p:cNvPr id="30" name="Tijdelijke aanduiding voor tekst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nl-NL" sz="2000" b="0" cap="all" baseline="0">
                <a:solidFill>
                  <a:schemeClr val="accent1"/>
                </a:solidFill>
                <a:latin typeface="Gill Sans Nova" panose="020B0602020104020203" pitchFamily="34" charset="0"/>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31" name="Tijdelijke aanduiding voor inhoud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nl-NL" sz="1800">
                <a:solidFill>
                  <a:schemeClr val="accent1"/>
                </a:solidFill>
              </a:defRPr>
            </a:lvl1pPr>
            <a:lvl2pPr>
              <a:lnSpc>
                <a:spcPct val="100000"/>
              </a:lnSpc>
              <a:spcBef>
                <a:spcPts val="0"/>
              </a:spcBef>
              <a:defRPr lang="nl-NL" sz="1600">
                <a:solidFill>
                  <a:schemeClr val="accent1"/>
                </a:solidFill>
              </a:defRPr>
            </a:lvl2pPr>
            <a:lvl3pPr>
              <a:lnSpc>
                <a:spcPct val="100000"/>
              </a:lnSpc>
              <a:spcBef>
                <a:spcPts val="0"/>
              </a:spcBef>
              <a:defRPr lang="nl-NL" sz="1400">
                <a:solidFill>
                  <a:schemeClr val="accent1"/>
                </a:solidFill>
              </a:defRPr>
            </a:lvl3pPr>
            <a:lvl4pPr>
              <a:lnSpc>
                <a:spcPct val="100000"/>
              </a:lnSpc>
              <a:spcBef>
                <a:spcPts val="0"/>
              </a:spcBef>
              <a:defRPr lang="nl-NL" sz="1200">
                <a:solidFill>
                  <a:schemeClr val="accent1"/>
                </a:solidFill>
              </a:defRPr>
            </a:lvl4pPr>
            <a:lvl5pPr>
              <a:lnSpc>
                <a:spcPct val="100000"/>
              </a:lnSpc>
              <a:spcBef>
                <a:spcPts val="0"/>
              </a:spcBef>
              <a:defRPr lang="nl-NL" sz="1200">
                <a:solidFill>
                  <a:schemeClr val="accent1"/>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cxnSp>
        <p:nvCxnSpPr>
          <p:cNvPr id="33" name="Rechte verbindingslijn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bijschrift alt">
    <p:bg>
      <p:bgPr>
        <a:solidFill>
          <a:schemeClr val="bg2"/>
        </a:solidFill>
        <a:effectLst/>
      </p:bgPr>
    </p:bg>
    <p:spTree>
      <p:nvGrpSpPr>
        <p:cNvPr id="1" name=""/>
        <p:cNvGrpSpPr/>
        <p:nvPr/>
      </p:nvGrpSpPr>
      <p:grpSpPr>
        <a:xfrm>
          <a:off x="0" y="0"/>
          <a:ext cx="0" cy="0"/>
          <a:chOff x="0" y="0"/>
          <a:chExt cx="0" cy="0"/>
        </a:xfrm>
      </p:grpSpPr>
      <p:sp>
        <p:nvSpPr>
          <p:cNvPr id="24" name="Vrije vorm: Vorm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 name="Tijdelijke aanduiding voor tekst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nl-NL" sz="18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sp>
        <p:nvSpPr>
          <p:cNvPr id="5" name="Tijdelijke aanduiding voor datum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nl-NL"/>
            </a:defPPr>
          </a:lstStyle>
          <a:p>
            <a:pPr rtl="0"/>
            <a:r>
              <a:rPr lang="nl-NL"/>
              <a:t>20XX</a:t>
            </a:r>
          </a:p>
        </p:txBody>
      </p:sp>
      <p:sp>
        <p:nvSpPr>
          <p:cNvPr id="6" name="Tijdelijke aanduiding voor voettekst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nl-NL"/>
            </a:defPPr>
          </a:lstStyle>
          <a:p>
            <a:pPr rtl="0"/>
            <a:r>
              <a:rPr lang="nl-NL"/>
              <a:t>presentatietitel</a:t>
            </a:r>
          </a:p>
        </p:txBody>
      </p:sp>
      <p:sp>
        <p:nvSpPr>
          <p:cNvPr id="7" name="Tijdelijke aanduiding voor dianumm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
        <p:nvSpPr>
          <p:cNvPr id="2" name="Titel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nl-NL" sz="4800"/>
            </a:lvl1pPr>
          </a:lstStyle>
          <a:p>
            <a:pPr rtl="0"/>
            <a:r>
              <a:rPr lang="nl-NL"/>
              <a:t>klik om de stijl van de modeltitel te bewerken</a:t>
            </a:r>
          </a:p>
        </p:txBody>
      </p:sp>
      <p:sp>
        <p:nvSpPr>
          <p:cNvPr id="48" name="Vrije vorm: Vorm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2" name="Tijdelijke aanduiding voor afbeelding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nl-NL" sz="3200"/>
            </a:lvl1pPr>
            <a:lvl2pPr marL="457200" indent="0">
              <a:buNone/>
              <a:defRPr lang="nl-NL" sz="2800"/>
            </a:lvl2pPr>
            <a:lvl3pPr marL="914400" indent="0">
              <a:buNone/>
              <a:defRPr lang="nl-NL" sz="2400"/>
            </a:lvl3pPr>
            <a:lvl4pPr marL="1371600" indent="0">
              <a:buNone/>
              <a:defRPr lang="nl-NL" sz="2000"/>
            </a:lvl4pPr>
            <a:lvl5pPr marL="1828800" indent="0">
              <a:buNone/>
              <a:defRPr lang="nl-NL" sz="2000"/>
            </a:lvl5pPr>
            <a:lvl6pPr marL="2286000" indent="0">
              <a:buNone/>
              <a:defRPr lang="nl-NL" sz="2000"/>
            </a:lvl6pPr>
            <a:lvl7pPr marL="2743200" indent="0">
              <a:buNone/>
              <a:defRPr lang="nl-NL" sz="2000"/>
            </a:lvl7pPr>
            <a:lvl8pPr marL="3200400" indent="0">
              <a:buNone/>
              <a:defRPr lang="nl-NL" sz="2000"/>
            </a:lvl8pPr>
            <a:lvl9pPr marL="3657600" indent="0">
              <a:buNone/>
              <a:defRPr lang="nl-NL" sz="2000"/>
            </a:lvl9pPr>
          </a:lstStyle>
          <a:p>
            <a:pPr rtl="0"/>
            <a:r>
              <a:rPr lang="nl-NL"/>
              <a:t>Klik op het pictogram als u een afbeelding wilt toevoegen</a:t>
            </a:r>
            <a:endParaRPr lang="nl-NL"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fsluiting">
    <p:bg>
      <p:bgPr>
        <a:solidFill>
          <a:schemeClr val="accent6"/>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nl-NL"/>
            </a:defPPr>
          </a:lstStyle>
          <a:p>
            <a:pPr algn="ctr" rtl="0"/>
            <a:endParaRPr lang="nl-NL" dirty="0"/>
          </a:p>
        </p:txBody>
      </p:sp>
      <p:sp>
        <p:nvSpPr>
          <p:cNvPr id="2" name="Titel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nl-NL" sz="6000"/>
            </a:lvl1pPr>
          </a:lstStyle>
          <a:p>
            <a:pPr rtl="0"/>
            <a:r>
              <a:rPr lang="nl-NL"/>
              <a:t>klik om de stijl van de modeltitel te bewerken</a:t>
            </a:r>
          </a:p>
        </p:txBody>
      </p:sp>
      <p:sp>
        <p:nvSpPr>
          <p:cNvPr id="3" name="Subtitel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nl-NL" sz="2400">
                <a:solidFill>
                  <a:schemeClr val="tx2"/>
                </a:solidFill>
              </a:defRPr>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sp>
        <p:nvSpPr>
          <p:cNvPr id="16" name="Vrije v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5" name="Vrije vorm: Vorm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3" name="Vrije vorm: Vorm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ee, inhou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inhoud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datum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nl-NL"/>
            </a:defPPr>
          </a:lstStyle>
          <a:p>
            <a:pPr rtl="0"/>
            <a:r>
              <a:rPr lang="nl-NL"/>
              <a:t>20XX</a:t>
            </a:r>
          </a:p>
        </p:txBody>
      </p:sp>
      <p:sp>
        <p:nvSpPr>
          <p:cNvPr id="6" name="Tijdelijke aanduiding voor voettekst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nl-NL"/>
            </a:defPPr>
          </a:lstStyle>
          <a:p>
            <a:pPr rtl="0"/>
            <a:r>
              <a:rPr lang="nl-NL"/>
              <a:t>presentatietitel</a:t>
            </a:r>
          </a:p>
        </p:txBody>
      </p:sp>
      <p:sp>
        <p:nvSpPr>
          <p:cNvPr id="7" name="Tijdelijke aanduiding voor dianumm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
        <p:nvSpPr>
          <p:cNvPr id="9" name="Vrije vorm: Vorm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1" name="Vrije vorm: Vorm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8" name="Titel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nl-NL" sz="4800"/>
            </a:lvl1pPr>
          </a:lstStyle>
          <a:p>
            <a:pPr rtl="0"/>
            <a:r>
              <a:rPr lang="nl-NL"/>
              <a:t>klik om de stijl van de modeltitel te bewerken</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7" name="Vrije vorm: Vorm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jdelijke aanduiding voor datum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nl-NL"/>
            </a:defPPr>
          </a:lstStyle>
          <a:p>
            <a:pPr rtl="0"/>
            <a:r>
              <a:rPr lang="nl-NL"/>
              <a:t>20XX</a:t>
            </a:r>
          </a:p>
        </p:txBody>
      </p:sp>
      <p:sp>
        <p:nvSpPr>
          <p:cNvPr id="3" name="Tijdelijke aanduiding voor voettekst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nl-NL"/>
            </a:defPPr>
          </a:lstStyle>
          <a:p>
            <a:pPr rtl="0"/>
            <a:r>
              <a:rPr lang="nl-NL"/>
              <a:t>presentatietitel</a:t>
            </a:r>
          </a:p>
        </p:txBody>
      </p:sp>
      <p:sp>
        <p:nvSpPr>
          <p:cNvPr id="4" name="Tijdelijke aanduiding voor dianumm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
        <p:nvSpPr>
          <p:cNvPr id="5" name="Titel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nl-NL" sz="4800"/>
            </a:lvl1pPr>
          </a:lstStyle>
          <a:p>
            <a:pPr rtl="0"/>
            <a:r>
              <a:rPr lang="nl-NL"/>
              <a:t>klik om de stijl van de modeltitel te bewerken</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1" name="Vrije vorm: Vorm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nl-NL" sz="3200"/>
            </a:lvl1pPr>
          </a:lstStyle>
          <a:p>
            <a:pPr rtl="0"/>
            <a:r>
              <a:rPr lang="nl-NL"/>
              <a:t>klik om de stijl van de modeltitel te bewerken</a:t>
            </a:r>
          </a:p>
        </p:txBody>
      </p:sp>
      <p:sp>
        <p:nvSpPr>
          <p:cNvPr id="3" name="Tijdelijke aanduiding voor inhoud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nl-NL" sz="3200"/>
            </a:lvl1pPr>
            <a:lvl2pPr>
              <a:defRPr lang="nl-NL" sz="2800"/>
            </a:lvl2pPr>
            <a:lvl3pPr>
              <a:defRPr lang="nl-NL" sz="2400"/>
            </a:lvl3pPr>
            <a:lvl4pPr>
              <a:defRPr lang="nl-NL" sz="2000"/>
            </a:lvl4pPr>
            <a:lvl5pPr>
              <a:defRPr lang="nl-NL" sz="2000"/>
            </a:lvl5pPr>
            <a:lvl6pPr>
              <a:defRPr lang="nl-NL" sz="2000"/>
            </a:lvl6pPr>
            <a:lvl7pPr>
              <a:defRPr lang="nl-NL" sz="2000"/>
            </a:lvl7pPr>
            <a:lvl8pPr>
              <a:defRPr lang="nl-NL" sz="2000"/>
            </a:lvl8pPr>
            <a:lvl9pPr>
              <a:defRPr lang="nl-NL" sz="20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tekst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sp>
        <p:nvSpPr>
          <p:cNvPr id="5" name="Tijdelijke aanduiding voor datum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nl-NL"/>
            </a:defPPr>
          </a:lstStyle>
          <a:p>
            <a:pPr rtl="0"/>
            <a:r>
              <a:rPr lang="nl-NL"/>
              <a:t>20XX</a:t>
            </a:r>
          </a:p>
        </p:txBody>
      </p:sp>
      <p:sp>
        <p:nvSpPr>
          <p:cNvPr id="6" name="Tijdelijke aanduiding voor voettekst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nl-NL"/>
            </a:defPPr>
          </a:lstStyle>
          <a:p>
            <a:pPr rtl="0"/>
            <a:r>
              <a:rPr lang="nl-NL"/>
              <a:t>presentatietitel</a:t>
            </a:r>
          </a:p>
        </p:txBody>
      </p:sp>
      <p:sp>
        <p:nvSpPr>
          <p:cNvPr id="7" name="Tijdelijke aanduiding voor dianumm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Tree>
    <p:extLst>
      <p:ext uri="{BB962C8B-B14F-4D97-AF65-F5344CB8AC3E}">
        <p14:creationId xmlns:p14="http://schemas.microsoft.com/office/powerpoint/2010/main" val="49522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2B4215-23AF-EB00-4304-0309EAF056D2}"/>
              </a:ext>
            </a:extLst>
          </p:cNvPr>
          <p:cNvSpPr>
            <a:spLocks noGrp="1"/>
          </p:cNvSpPr>
          <p:nvPr>
            <p:ph type="dt" sz="half" idx="10"/>
          </p:nvPr>
        </p:nvSpPr>
        <p:spPr/>
        <p:txBody>
          <a:bodyPr/>
          <a:lstStyle/>
          <a:p>
            <a:fld id="{91D60C4B-B5A0-47DD-B677-252132C5B223}" type="datetimeFigureOut">
              <a:rPr lang="nl-NL" smtClean="0"/>
              <a:t>19-9-2023</a:t>
            </a:fld>
            <a:endParaRPr lang="nl-NL"/>
          </a:p>
        </p:txBody>
      </p:sp>
      <p:sp>
        <p:nvSpPr>
          <p:cNvPr id="3" name="Tijdelijke aanduiding voor voettekst 2">
            <a:extLst>
              <a:ext uri="{FF2B5EF4-FFF2-40B4-BE49-F238E27FC236}">
                <a16:creationId xmlns:a16="http://schemas.microsoft.com/office/drawing/2014/main" id="{2F18A3AB-8B66-4761-3787-0F634322159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7405ED1-DB60-C1F3-503E-727D0928DB03}"/>
              </a:ext>
            </a:extLst>
          </p:cNvPr>
          <p:cNvSpPr>
            <a:spLocks noGrp="1"/>
          </p:cNvSpPr>
          <p:nvPr>
            <p:ph type="sldNum" sz="quarter" idx="12"/>
          </p:nvPr>
        </p:nvSpPr>
        <p:spPr/>
        <p:txBody>
          <a:bodyPr/>
          <a:lstStyle/>
          <a:p>
            <a:fld id="{B00C340E-DC1C-46EE-BC72-497981A7B1F7}" type="slidenum">
              <a:rPr lang="nl-NL" smtClean="0"/>
              <a:t>‹nr.›</a:t>
            </a:fld>
            <a:endParaRPr lang="nl-NL"/>
          </a:p>
        </p:txBody>
      </p:sp>
    </p:spTree>
    <p:extLst>
      <p:ext uri="{BB962C8B-B14F-4D97-AF65-F5344CB8AC3E}">
        <p14:creationId xmlns:p14="http://schemas.microsoft.com/office/powerpoint/2010/main" val="323374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nl-NL">
                <a:solidFill>
                  <a:schemeClr val="accent1"/>
                </a:solidFill>
              </a:defRPr>
            </a:lvl1pPr>
          </a:lstStyle>
          <a:p>
            <a:pPr rtl="0"/>
            <a:r>
              <a:rPr lang="nl-NL"/>
              <a:t>klik om de stijl van de modeltitel te bewerken</a:t>
            </a:r>
          </a:p>
        </p:txBody>
      </p:sp>
      <p:sp>
        <p:nvSpPr>
          <p:cNvPr id="3" name="Tijdelijke aanduiding voor inhoud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nl-NL" sz="2400" cap="all" baseline="0"/>
            </a:lvl1pPr>
            <a:lvl2pPr marL="457200" indent="0" algn="r">
              <a:buNone/>
              <a:defRPr lang="nl-NL" sz="1800">
                <a:latin typeface="+mj-lt"/>
              </a:defRPr>
            </a:lvl2pPr>
            <a:lvl3pPr marL="914400" indent="0" algn="r">
              <a:buNone/>
              <a:defRPr lang="nl-NL"/>
            </a:lvl3pPr>
            <a:lvl4pPr marL="1371600" indent="0" algn="r">
              <a:buNone/>
              <a:defRPr lang="nl-NL"/>
            </a:lvl4pPr>
            <a:lvl5pPr marL="1828800" indent="0" algn="r">
              <a:buNone/>
              <a:defRPr lang="nl-NL"/>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25" name="Vrije vorm: Vorm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2" name="Vrije vorm: Vorm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6" name="Vrije vorm: Vorm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nl-NL" sz="4800"/>
            </a:lvl1pPr>
          </a:lstStyle>
          <a:p>
            <a:pPr rtl="0"/>
            <a:r>
              <a:rPr lang="nl-NL"/>
              <a:t>klik om de stijl van de modeltitel te bewerken</a:t>
            </a:r>
          </a:p>
        </p:txBody>
      </p:sp>
      <p:sp>
        <p:nvSpPr>
          <p:cNvPr id="4" name="Tijdelijke aanduiding voor tekst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nl-NL" sz="18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pic>
        <p:nvPicPr>
          <p:cNvPr id="9" name="Afbeelding 8" descr="Vorm, cirkel&#10;&#10;Beschrijving automatisch gegenereer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Vrije vorm: Vorm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1" name="Tijdelijke aanduiding voor afbeelding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nl-NL" sz="3200"/>
            </a:lvl1pPr>
            <a:lvl2pPr marL="457200" indent="0">
              <a:buNone/>
              <a:defRPr lang="nl-NL" sz="2800"/>
            </a:lvl2pPr>
            <a:lvl3pPr marL="914400" indent="0">
              <a:buNone/>
              <a:defRPr lang="nl-NL" sz="2400"/>
            </a:lvl3pPr>
            <a:lvl4pPr marL="1371600" indent="0">
              <a:buNone/>
              <a:defRPr lang="nl-NL" sz="2000"/>
            </a:lvl4pPr>
            <a:lvl5pPr marL="1828800" indent="0">
              <a:buNone/>
              <a:defRPr lang="nl-NL" sz="2000"/>
            </a:lvl5pPr>
            <a:lvl6pPr marL="2286000" indent="0">
              <a:buNone/>
              <a:defRPr lang="nl-NL" sz="2000"/>
            </a:lvl6pPr>
            <a:lvl7pPr marL="2743200" indent="0">
              <a:buNone/>
              <a:defRPr lang="nl-NL" sz="2000"/>
            </a:lvl7pPr>
            <a:lvl8pPr marL="3200400" indent="0">
              <a:buNone/>
              <a:defRPr lang="nl-NL" sz="2000"/>
            </a:lvl8pPr>
            <a:lvl9pPr marL="3657600" indent="0">
              <a:buNone/>
              <a:defRPr lang="nl-NL" sz="2000"/>
            </a:lvl9pPr>
          </a:lstStyle>
          <a:p>
            <a:pPr rtl="0"/>
            <a:r>
              <a:rPr lang="nl-NL"/>
              <a:t>Klik op het pictogram als u een afbeelding wilt toevoegen</a:t>
            </a:r>
            <a:endParaRPr lang="nl-NL" dirty="0"/>
          </a:p>
        </p:txBody>
      </p:sp>
      <p:sp>
        <p:nvSpPr>
          <p:cNvPr id="5" name="Tijdelijke aanduiding voor datum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nl-NL"/>
            </a:defPPr>
          </a:lstStyle>
          <a:p>
            <a:pPr rtl="0"/>
            <a:r>
              <a:rPr lang="nl-NL"/>
              <a:t>20XX</a:t>
            </a:r>
          </a:p>
        </p:txBody>
      </p:sp>
      <p:sp>
        <p:nvSpPr>
          <p:cNvPr id="6" name="Tijdelijke aanduiding voor voettekst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nl-NL"/>
            </a:defPPr>
          </a:lstStyle>
          <a:p>
            <a:pPr rtl="0"/>
            <a:r>
              <a:rPr lang="nl-NL"/>
              <a:t>presentatietitel</a:t>
            </a:r>
          </a:p>
        </p:txBody>
      </p:sp>
      <p:sp>
        <p:nvSpPr>
          <p:cNvPr id="7" name="Tijdelijke aanduiding voor dianumm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accent6"/>
        </a:solidFill>
        <a:effectLst/>
      </p:bgPr>
    </p:bg>
    <p:spTree>
      <p:nvGrpSpPr>
        <p:cNvPr id="1" name=""/>
        <p:cNvGrpSpPr/>
        <p:nvPr/>
      </p:nvGrpSpPr>
      <p:grpSpPr>
        <a:xfrm>
          <a:off x="0" y="0"/>
          <a:ext cx="0" cy="0"/>
          <a:chOff x="0" y="0"/>
          <a:chExt cx="0" cy="0"/>
        </a:xfrm>
      </p:grpSpPr>
      <p:sp>
        <p:nvSpPr>
          <p:cNvPr id="25" name="Vrije vorm: Vorm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nl-NL" sz="6000">
                <a:solidFill>
                  <a:schemeClr val="accent1"/>
                </a:solidFill>
              </a:defRPr>
            </a:lvl1pPr>
          </a:lstStyle>
          <a:p>
            <a:pPr rtl="0"/>
            <a:r>
              <a:rPr lang="nl-NL"/>
              <a:t>klik om de stijl van de modeltitel te bewerken</a:t>
            </a:r>
          </a:p>
        </p:txBody>
      </p:sp>
      <p:sp>
        <p:nvSpPr>
          <p:cNvPr id="3" name="Tijdelijke aanduiding voor tekst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nl-NL" sz="2400">
                <a:solidFill>
                  <a:schemeClr val="accent1"/>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sp>
        <p:nvSpPr>
          <p:cNvPr id="19" name="Vrije vorm: Vorm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3" name="Vrije vorm: Vorm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8" name="Vrije vorm: Vorm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0" name="Vrije vorm: Vorm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3" name="Vrije vorm: Vorm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nl-NL" sz="4800"/>
            </a:lvl1pPr>
          </a:lstStyle>
          <a:p>
            <a:pPr rtl="0"/>
            <a:r>
              <a:rPr lang="nl-NL"/>
              <a:t>klik om de stijl van de modeltitel te bewerken	</a:t>
            </a:r>
          </a:p>
        </p:txBody>
      </p:sp>
      <p:sp>
        <p:nvSpPr>
          <p:cNvPr id="3" name="Tijdelijke aanduiding voor inhoud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nl-NL"/>
            </a:defPPr>
          </a:lstStyle>
          <a:p>
            <a:pPr rtl="0"/>
            <a:r>
              <a:rPr lang="nl-NL"/>
              <a:t>20XX</a:t>
            </a:r>
          </a:p>
        </p:txBody>
      </p:sp>
      <p:sp>
        <p:nvSpPr>
          <p:cNvPr id="5" name="Tijdelijke aanduiding voor voettekst 4">
            <a:extLst>
              <a:ext uri="{FF2B5EF4-FFF2-40B4-BE49-F238E27FC236}">
                <a16:creationId xmlns:a16="http://schemas.microsoft.com/office/drawing/2014/main" id="{3F237303-EC0A-6693-6BFA-55DB329E39D3}"/>
              </a:ext>
            </a:extLst>
          </p:cNvPr>
          <p:cNvSpPr>
            <a:spLocks noGrp="1"/>
          </p:cNvSpPr>
          <p:nvPr>
            <p:ph type="ftr" sz="quarter" idx="11"/>
          </p:nvPr>
        </p:nvSpPr>
        <p:spPr>
          <a:xfrm>
            <a:off x="4387859" y="6464808"/>
            <a:ext cx="3438144" cy="310896"/>
          </a:xfrm>
        </p:spPr>
        <p:txBody>
          <a:bodyPr rtlCol="0"/>
          <a:lstStyle>
            <a:defPPr>
              <a:defRPr lang="nl-NL"/>
            </a:defPPr>
          </a:lstStyle>
          <a:p>
            <a:pPr rtl="0"/>
            <a:r>
              <a:rPr lang="nl-NL"/>
              <a:t>presentatietitel</a:t>
            </a:r>
          </a:p>
        </p:txBody>
      </p:sp>
      <p:sp>
        <p:nvSpPr>
          <p:cNvPr id="6" name="Tijdelijke aanduiding voor dianumm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alt">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nl-NL" sz="4800"/>
            </a:lvl1pPr>
          </a:lstStyle>
          <a:p>
            <a:pPr rtl="0"/>
            <a:r>
              <a:rPr lang="nl-NL"/>
              <a:t>klik om de stijl van de modeltitel te bewerken	</a:t>
            </a:r>
          </a:p>
        </p:txBody>
      </p:sp>
      <p:sp>
        <p:nvSpPr>
          <p:cNvPr id="21" name="Tijdelijke aanduiding voor inhoud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nl-NL"/>
            </a:defPPr>
          </a:lstStyle>
          <a:p>
            <a:pPr rtl="0"/>
            <a:r>
              <a:rPr lang="nl-NL"/>
              <a:t>20XX</a:t>
            </a:r>
          </a:p>
        </p:txBody>
      </p:sp>
      <p:sp>
        <p:nvSpPr>
          <p:cNvPr id="5" name="Tijdelijke aanduiding voor voettekst 4">
            <a:extLst>
              <a:ext uri="{FF2B5EF4-FFF2-40B4-BE49-F238E27FC236}">
                <a16:creationId xmlns:a16="http://schemas.microsoft.com/office/drawing/2014/main" id="{3F237303-EC0A-6693-6BFA-55DB329E39D3}"/>
              </a:ext>
            </a:extLst>
          </p:cNvPr>
          <p:cNvSpPr>
            <a:spLocks noGrp="1"/>
          </p:cNvSpPr>
          <p:nvPr>
            <p:ph type="ftr" sz="quarter" idx="11"/>
          </p:nvPr>
        </p:nvSpPr>
        <p:spPr>
          <a:xfrm>
            <a:off x="4356327" y="6464808"/>
            <a:ext cx="3438144" cy="310896"/>
          </a:xfrm>
        </p:spPr>
        <p:txBody>
          <a:bodyPr rtlCol="0"/>
          <a:lstStyle>
            <a:defPPr>
              <a:defRPr lang="nl-NL"/>
            </a:defPPr>
          </a:lstStyle>
          <a:p>
            <a:pPr rtl="0"/>
            <a:r>
              <a:rPr lang="nl-NL"/>
              <a:t>presentatietitel</a:t>
            </a:r>
          </a:p>
        </p:txBody>
      </p:sp>
      <p:sp>
        <p:nvSpPr>
          <p:cNvPr id="6" name="Tijdelijke aanduiding voor dianumm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
        <p:nvSpPr>
          <p:cNvPr id="13" name="Vrije v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9" name="Vrije vorm: Vorm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inhoud alt2">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3" name="Vrije vorm: Vorm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30" name="Vrije vorm: Vorm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 name="Tijdelijke aanduiding voor datum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nl-NL"/>
            </a:defPPr>
          </a:lstStyle>
          <a:p>
            <a:pPr rtl="0"/>
            <a:r>
              <a:rPr lang="nl-NL"/>
              <a:t>20XX</a:t>
            </a:r>
          </a:p>
        </p:txBody>
      </p:sp>
      <p:sp>
        <p:nvSpPr>
          <p:cNvPr id="5" name="Tijdelijke aanduiding voor voettekst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nl-NL"/>
            </a:defPPr>
          </a:lstStyle>
          <a:p>
            <a:pPr rtl="0"/>
            <a:r>
              <a:rPr lang="nl-NL"/>
              <a:t>presentatietitel</a:t>
            </a:r>
          </a:p>
        </p:txBody>
      </p:sp>
      <p:sp>
        <p:nvSpPr>
          <p:cNvPr id="6" name="Tijdelijke aanduiding voor dianumm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sp>
        <p:nvSpPr>
          <p:cNvPr id="20" name="Titel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nl-NL" sz="4800"/>
            </a:lvl1pPr>
          </a:lstStyle>
          <a:p>
            <a:pPr rtl="0"/>
            <a:r>
              <a:rPr lang="nl-NL"/>
              <a:t>klik om de stijl van de modeltitel te bewerken	</a:t>
            </a:r>
          </a:p>
        </p:txBody>
      </p:sp>
      <p:sp>
        <p:nvSpPr>
          <p:cNvPr id="21" name="Tijdelijke aanduiding voor inhoud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at">
    <p:bg>
      <p:bgPr>
        <a:solidFill>
          <a:schemeClr val="accent6"/>
        </a:solidFill>
        <a:effectLst/>
      </p:bgPr>
    </p:bg>
    <p:spTree>
      <p:nvGrpSpPr>
        <p:cNvPr id="1" name=""/>
        <p:cNvGrpSpPr/>
        <p:nvPr/>
      </p:nvGrpSpPr>
      <p:grpSpPr>
        <a:xfrm>
          <a:off x="0" y="0"/>
          <a:ext cx="0" cy="0"/>
          <a:chOff x="0" y="0"/>
          <a:chExt cx="0" cy="0"/>
        </a:xfrm>
      </p:grpSpPr>
      <p:sp>
        <p:nvSpPr>
          <p:cNvPr id="52" name="Vrije vorm: Vorm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nl-NL"/>
            </a:defPPr>
          </a:lstStyle>
          <a:p>
            <a:pPr algn="ctr" rtl="0"/>
            <a:endParaRPr lang="nl-NL" dirty="0"/>
          </a:p>
        </p:txBody>
      </p:sp>
      <p:sp>
        <p:nvSpPr>
          <p:cNvPr id="37" name="Vrije vorm: Vorm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 name="Tijdelijke aanduiding voor datum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nl-NL"/>
            </a:defPPr>
          </a:lstStyle>
          <a:p>
            <a:pPr rtl="0"/>
            <a:r>
              <a:rPr lang="nl-NL"/>
              <a:t>20XX</a:t>
            </a:r>
          </a:p>
        </p:txBody>
      </p:sp>
      <p:sp>
        <p:nvSpPr>
          <p:cNvPr id="5" name="Tijdelijke aanduiding voor voettekst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nl-NL"/>
            </a:defPPr>
          </a:lstStyle>
          <a:p>
            <a:pPr rtl="0"/>
            <a:r>
              <a:rPr lang="nl-NL"/>
              <a:t>presentatietitel</a:t>
            </a:r>
          </a:p>
        </p:txBody>
      </p:sp>
      <p:sp>
        <p:nvSpPr>
          <p:cNvPr id="6" name="Tijdelijke aanduiding voor dianumm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nl-NL"/>
            </a:defPPr>
          </a:lstStyle>
          <a:p>
            <a:pPr rtl="0"/>
            <a:fld id="{58FB4751-880F-D840-AAA9-3A15815CC996}" type="slidenum">
              <a:rPr lang="nl-NL" smtClean="0"/>
              <a:t>‹nr.›</a:t>
            </a:fld>
            <a:endParaRPr lang="nl-NL" dirty="0"/>
          </a:p>
        </p:txBody>
      </p:sp>
      <p:pic>
        <p:nvPicPr>
          <p:cNvPr id="26" name="Afbeelding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ijdelijke aanduiding voor tekst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nl-NL" sz="2400"/>
            </a:lvl1pPr>
          </a:lstStyle>
          <a:p>
            <a:pPr lvl="0" rtl="0"/>
            <a:r>
              <a:rPr lang="nl-NL"/>
              <a:t>Klikken om de tekststijl van het model te bewerken</a:t>
            </a:r>
          </a:p>
        </p:txBody>
      </p:sp>
      <p:sp>
        <p:nvSpPr>
          <p:cNvPr id="2" name="Titel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nl-NL" sz="2400" cap="all" baseline="0">
                <a:latin typeface="Gill Sans Nova" panose="020B0602020104020203" pitchFamily="34" charset="0"/>
              </a:defRPr>
            </a:lvl1pPr>
          </a:lstStyle>
          <a:p>
            <a:pPr rtl="0"/>
            <a:r>
              <a:rPr lang="nl-NL"/>
              <a:t>Klik om stijl te bewerken</a:t>
            </a:r>
          </a:p>
        </p:txBody>
      </p:sp>
      <p:sp>
        <p:nvSpPr>
          <p:cNvPr id="22" name="Vrije vorm: Vorm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6" name="Vrije vorm: Vorm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el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nl-NL" sz="4800"/>
            </a:lvl1pPr>
          </a:lstStyle>
          <a:p>
            <a:pPr rtl="0"/>
            <a:r>
              <a:rPr lang="nl-NL" noProof="0"/>
              <a:t>klik om de stijl van de modeltitel te bewerken	</a:t>
            </a:r>
          </a:p>
        </p:txBody>
      </p:sp>
      <p:sp>
        <p:nvSpPr>
          <p:cNvPr id="28" name="Vrije vorm: Vorm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noProof="0">
              <a:solidFill>
                <a:schemeClr val="tx1"/>
              </a:solidFill>
            </a:endParaRPr>
          </a:p>
        </p:txBody>
      </p:sp>
      <p:sp>
        <p:nvSpPr>
          <p:cNvPr id="39" name="Tijdelijke aanduiding voor afbeelding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0" name="Tijdelijke aanduiding voor afbeelding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1" name="Tijdelijke aanduiding voor afbeelding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2" name="Tijdelijke aanduiding voor afbeelding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nl-NL" sz="1800">
                <a:solidFill>
                  <a:schemeClr val="accent1"/>
                </a:solidFill>
              </a:defRPr>
            </a:lvl1pPr>
          </a:lstStyle>
          <a:p>
            <a:pPr rtl="0"/>
            <a:r>
              <a:rPr lang="nl-NL" noProof="0"/>
              <a:t>Klik op het pictogram als u een afbeelding wilt toevoegen</a:t>
            </a:r>
          </a:p>
        </p:txBody>
      </p:sp>
      <p:sp>
        <p:nvSpPr>
          <p:cNvPr id="47" name="Tijdelijke aanduiding voor tekst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77863" y="5175504"/>
            <a:ext cx="2423160" cy="365760"/>
          </a:xfrm>
        </p:spPr>
        <p:txBody>
          <a:bodyPr rtlCol="0" anchor="b">
            <a:noAutofit/>
          </a:bodyPr>
          <a:lstStyle>
            <a:lvl1pPr marL="0" indent="0" algn="ctr">
              <a:lnSpc>
                <a:spcPct val="100000"/>
              </a:lnSpc>
              <a:spcBef>
                <a:spcPts val="0"/>
              </a:spcBef>
              <a:buNone/>
              <a:defRPr lang="nl-NL" sz="1800" cap="all" baseline="0">
                <a:latin typeface="Gill Sans Nova" panose="020B0602020104020203" pitchFamily="34" charset="0"/>
              </a:defRPr>
            </a:lvl1pPr>
          </a:lstStyle>
          <a:p>
            <a:pPr lvl="0" rtl="0"/>
            <a:r>
              <a:rPr lang="nl-NL" noProof="0"/>
              <a:t>Klik om de tekststijlen van het model te bewerken</a:t>
            </a:r>
          </a:p>
        </p:txBody>
      </p:sp>
      <p:sp>
        <p:nvSpPr>
          <p:cNvPr id="48" name="Tijdelijke aanduiding voor tekst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44123" y="5175504"/>
            <a:ext cx="2423160" cy="365760"/>
          </a:xfrm>
        </p:spPr>
        <p:txBody>
          <a:bodyPr rtlCol="0" anchor="b">
            <a:noAutofit/>
          </a:bodyPr>
          <a:lstStyle>
            <a:lvl1pPr marL="0" indent="0" algn="ctr">
              <a:lnSpc>
                <a:spcPct val="100000"/>
              </a:lnSpc>
              <a:spcBef>
                <a:spcPts val="0"/>
              </a:spcBef>
              <a:buNone/>
              <a:defRPr lang="nl-NL" sz="1800" cap="all" baseline="0">
                <a:latin typeface="Gill Sans Nova" panose="020B0602020104020203" pitchFamily="34" charset="0"/>
              </a:defRPr>
            </a:lvl1pPr>
          </a:lstStyle>
          <a:p>
            <a:pPr lvl="0" rtl="0"/>
            <a:r>
              <a:rPr lang="nl-NL" noProof="0"/>
              <a:t>Klik om de tekststijlen van het model te bewerken</a:t>
            </a:r>
          </a:p>
        </p:txBody>
      </p:sp>
      <p:sp>
        <p:nvSpPr>
          <p:cNvPr id="49" name="Tijdelijke aanduiding voor tekst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434931" y="5175504"/>
            <a:ext cx="2423160" cy="365760"/>
          </a:xfrm>
        </p:spPr>
        <p:txBody>
          <a:bodyPr rtlCol="0" anchor="b">
            <a:noAutofit/>
          </a:bodyPr>
          <a:lstStyle>
            <a:lvl1pPr marL="0" indent="0" algn="ctr">
              <a:lnSpc>
                <a:spcPct val="100000"/>
              </a:lnSpc>
              <a:spcBef>
                <a:spcPts val="0"/>
              </a:spcBef>
              <a:buNone/>
              <a:defRPr lang="nl-NL" sz="1800" cap="all" baseline="0">
                <a:latin typeface="Gill Sans Nova" panose="020B0602020104020203" pitchFamily="34" charset="0"/>
              </a:defRPr>
            </a:lvl1pPr>
          </a:lstStyle>
          <a:p>
            <a:pPr lvl="0" rtl="0"/>
            <a:r>
              <a:rPr lang="nl-NL" noProof="0"/>
              <a:t>Klik om de tekststijlen van het model te bewerken</a:t>
            </a:r>
          </a:p>
        </p:txBody>
      </p:sp>
      <p:sp>
        <p:nvSpPr>
          <p:cNvPr id="50" name="Tijdelijke aanduiding voor tekst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9260401" y="5175504"/>
            <a:ext cx="2423160" cy="365760"/>
          </a:xfrm>
        </p:spPr>
        <p:txBody>
          <a:bodyPr rtlCol="0" anchor="b">
            <a:noAutofit/>
          </a:bodyPr>
          <a:lstStyle>
            <a:lvl1pPr marL="0" indent="0" algn="ctr">
              <a:lnSpc>
                <a:spcPct val="100000"/>
              </a:lnSpc>
              <a:spcBef>
                <a:spcPts val="0"/>
              </a:spcBef>
              <a:buNone/>
              <a:defRPr lang="nl-NL" sz="1800" cap="all" baseline="0">
                <a:latin typeface="Gill Sans Nova" panose="020B0602020104020203" pitchFamily="34" charset="0"/>
              </a:defRPr>
            </a:lvl1pPr>
          </a:lstStyle>
          <a:p>
            <a:pPr lvl="0" rtl="0"/>
            <a:r>
              <a:rPr lang="nl-NL" noProof="0"/>
              <a:t>Klik om de tekststijlen van het model te bewerken</a:t>
            </a:r>
          </a:p>
        </p:txBody>
      </p:sp>
      <p:sp>
        <p:nvSpPr>
          <p:cNvPr id="52" name="Tijdelijke aanduiding voor tekst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nl-NL" sz="1800" cap="none" baseline="0"/>
            </a:lvl1pPr>
          </a:lstStyle>
          <a:p>
            <a:pPr lvl="0" rtl="0"/>
            <a:r>
              <a:rPr lang="nl-NL" noProof="0"/>
              <a:t>Klik om de tekststijlen van het model te bewerken</a:t>
            </a:r>
          </a:p>
        </p:txBody>
      </p:sp>
      <p:sp>
        <p:nvSpPr>
          <p:cNvPr id="53" name="Tijdelijke aanduiding voor tekst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nl-NL" sz="1800" cap="none" baseline="0"/>
            </a:lvl1pPr>
          </a:lstStyle>
          <a:p>
            <a:pPr lvl="0" rtl="0"/>
            <a:r>
              <a:rPr lang="nl-NL" noProof="0"/>
              <a:t>Klik om de tekststijlen van het model te bewerken</a:t>
            </a:r>
          </a:p>
        </p:txBody>
      </p:sp>
      <p:sp>
        <p:nvSpPr>
          <p:cNvPr id="54" name="Tijdelijke aanduiding voor tekst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nl-NL" sz="1800" cap="none" baseline="0"/>
            </a:lvl1pPr>
          </a:lstStyle>
          <a:p>
            <a:pPr lvl="0" rtl="0"/>
            <a:r>
              <a:rPr lang="nl-NL" noProof="0"/>
              <a:t>Klik om de tekststijlen van het model te bewerken</a:t>
            </a:r>
          </a:p>
        </p:txBody>
      </p:sp>
      <p:sp>
        <p:nvSpPr>
          <p:cNvPr id="55" name="Tijdelijke aanduiding voor tekst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nl-NL" sz="1800" cap="none" baseline="0"/>
            </a:lvl1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nl-NL"/>
            </a:defPPr>
          </a:lstStyle>
          <a:p>
            <a:pPr rtl="0"/>
            <a:r>
              <a:rPr lang="nl-NL" noProof="0"/>
              <a:t>20XX</a:t>
            </a:r>
          </a:p>
        </p:txBody>
      </p:sp>
      <p:sp>
        <p:nvSpPr>
          <p:cNvPr id="5" name="Tijdelijke aanduiding voor voettekst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nl-NL"/>
            </a:defPPr>
          </a:lstStyle>
          <a:p>
            <a:pPr rtl="0"/>
            <a:r>
              <a:rPr lang="nl-NL" noProof="0"/>
              <a:t>presentatietitel</a:t>
            </a:r>
          </a:p>
        </p:txBody>
      </p:sp>
      <p:sp>
        <p:nvSpPr>
          <p:cNvPr id="6" name="Tijdelijke aanduiding voor dianumm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nl-NL"/>
            </a:defPPr>
          </a:lstStyle>
          <a:p>
            <a:pPr rtl="0"/>
            <a:fld id="{58FB4751-880F-D840-AAA9-3A15815CC996}" type="slidenum">
              <a:rPr lang="nl-NL" noProof="0" smtClean="0"/>
              <a:t>‹nr.›</a:t>
            </a:fld>
            <a:endParaRPr lang="nl-NL" noProof="0"/>
          </a:p>
        </p:txBody>
      </p:sp>
      <p:sp>
        <p:nvSpPr>
          <p:cNvPr id="18" name="Vrije vorm: Vorm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noProof="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nl-NL"/>
            </a:defPPr>
          </a:lstStyle>
          <a:p>
            <a:pPr rtl="0"/>
            <a:r>
              <a:rPr lang="nl-NL"/>
              <a:t>klik om de stijl van de modeltitel te bewerken</a:t>
            </a:r>
          </a:p>
        </p:txBody>
      </p:sp>
      <p:sp>
        <p:nvSpPr>
          <p:cNvPr id="3" name="Tijdelijke aanduiding voor tekst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nl-NL" sz="1400">
                <a:solidFill>
                  <a:schemeClr val="tx1"/>
                </a:solidFill>
              </a:defRPr>
            </a:lvl1pPr>
          </a:lstStyle>
          <a:p>
            <a:pPr rtl="0"/>
            <a:r>
              <a:rPr lang="nl-NL"/>
              <a:t>20XX</a:t>
            </a:r>
          </a:p>
        </p:txBody>
      </p:sp>
      <p:sp>
        <p:nvSpPr>
          <p:cNvPr id="5" name="Tijdelijke aanduiding voor voettekst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nl-NL" sz="1400">
                <a:solidFill>
                  <a:schemeClr val="tx1"/>
                </a:solidFill>
              </a:defRPr>
            </a:lvl1pPr>
          </a:lstStyle>
          <a:p>
            <a:pPr rtl="0"/>
            <a:r>
              <a:rPr lang="nl-NL"/>
              <a:t>presentatietitel</a:t>
            </a:r>
          </a:p>
        </p:txBody>
      </p:sp>
      <p:sp>
        <p:nvSpPr>
          <p:cNvPr id="6" name="Tijdelijke aanduiding voor dianumm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nl-NL" sz="1400">
                <a:solidFill>
                  <a:schemeClr val="tx1"/>
                </a:solidFill>
              </a:defRPr>
            </a:lvl1pPr>
          </a:lstStyle>
          <a:p>
            <a:pPr rtl="0"/>
            <a:fld id="{58FB4751-880F-D840-AAA9-3A15815CC996}" type="slidenum">
              <a:rPr lang="nl-NL" smtClean="0"/>
              <a:pPr rtl="0"/>
              <a:t>‹nr.›</a:t>
            </a:fld>
            <a:endParaRPr lang="nl-NL" dirty="0"/>
          </a:p>
        </p:txBody>
      </p:sp>
      <p:cxnSp>
        <p:nvCxnSpPr>
          <p:cNvPr id="8" name="Rechte verbindingslijn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69" r:id="rId17"/>
    <p:sldLayoutId id="2147483656" r:id="rId18"/>
  </p:sldLayoutIdLst>
  <p:hf hdr="0"/>
  <p:txStyles>
    <p:titleStyle>
      <a:lvl1pPr algn="l" defTabSz="914400" rtl="0" eaLnBrk="1" latinLnBrk="0" hangingPunct="1">
        <a:lnSpc>
          <a:spcPct val="90000"/>
        </a:lnSpc>
        <a:spcBef>
          <a:spcPct val="0"/>
        </a:spcBef>
        <a:buNone/>
        <a:defRPr lang="nl-NL"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l-NL"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763018-860E-E135-DB79-9194AD14D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F607943-11E6-22B6-51A0-DFC5C5320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DFE8FE-454D-C913-931C-64E1497E7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60C4B-B5A0-47DD-B677-252132C5B223}"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A9B45E94-99F2-839D-CCEE-7CCBA9261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3705E05-985C-7CE0-28AE-7A9C837FF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C340E-DC1C-46EE-BC72-497981A7B1F7}" type="slidenum">
              <a:rPr lang="nl-NL" smtClean="0"/>
              <a:t>‹nr.›</a:t>
            </a:fld>
            <a:endParaRPr lang="nl-NL"/>
          </a:p>
        </p:txBody>
      </p:sp>
    </p:spTree>
    <p:extLst>
      <p:ext uri="{BB962C8B-B14F-4D97-AF65-F5344CB8AC3E}">
        <p14:creationId xmlns:p14="http://schemas.microsoft.com/office/powerpoint/2010/main" val="415385259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BXKTfI3hKhI?feature=oembed" TargetMode="External"/><Relationship Id="rId1" Type="http://schemas.openxmlformats.org/officeDocument/2006/relationships/video" Target="https://www.youtube.com/embed/hx0XbLk-4TY?start=13&amp;feature=oembed"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video" Target="https://www.youtube.com/embed/zgvauP2HmoQ?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nl-NL"/>
            </a:defPPr>
          </a:lstStyle>
          <a:p>
            <a:pPr rtl="0"/>
            <a:r>
              <a:rPr lang="nl-NL" dirty="0"/>
              <a:t>Les 3 stad en wijk </a:t>
            </a:r>
            <a:br>
              <a:rPr lang="nl-NL" dirty="0"/>
            </a:br>
            <a:r>
              <a:rPr lang="nl-NL" dirty="0"/>
              <a:t>21-9-2023</a:t>
            </a:r>
          </a:p>
        </p:txBody>
      </p:sp>
      <p:sp>
        <p:nvSpPr>
          <p:cNvPr id="3" name="Subtitel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lstStyle>
            <a:defPPr>
              <a:defRPr lang="nl-NL"/>
            </a:defPPr>
          </a:lstStyle>
          <a:p>
            <a:pPr rtl="0"/>
            <a:r>
              <a:rPr lang="nl-NL" dirty="0"/>
              <a:t>Lj 2 P1 Leefbare stad </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1187" y="310563"/>
            <a:ext cx="5006427" cy="6220887"/>
          </a:xfrm>
          <a:prstGeom prst="rect">
            <a:avLst/>
          </a:prstGeom>
          <a:solidFill>
            <a:srgbClr val="6F7F4F">
              <a:alpha val="57647"/>
            </a:srgbClr>
          </a:solidFill>
        </p:spPr>
        <p:txBody>
          <a:bodyPr/>
          <a:lstStyle/>
          <a:p>
            <a:endParaRPr lang="nl-NL"/>
          </a:p>
        </p:txBody>
      </p:sp>
      <p:pic>
        <p:nvPicPr>
          <p:cNvPr id="3" name="Picture 3"/>
          <p:cNvPicPr>
            <a:picLocks noChangeAspect="1"/>
          </p:cNvPicPr>
          <p:nvPr/>
        </p:nvPicPr>
        <p:blipFill>
          <a:blip r:embed="rId2"/>
          <a:srcRect/>
          <a:stretch>
            <a:fillRect/>
          </a:stretch>
        </p:blipFill>
        <p:spPr>
          <a:xfrm>
            <a:off x="2025693" y="3436995"/>
            <a:ext cx="2857414" cy="2857414"/>
          </a:xfrm>
          <a:prstGeom prst="rect">
            <a:avLst/>
          </a:prstGeom>
        </p:spPr>
      </p:pic>
      <p:sp>
        <p:nvSpPr>
          <p:cNvPr id="4" name="AutoShape 4"/>
          <p:cNvSpPr/>
          <p:nvPr/>
        </p:nvSpPr>
        <p:spPr>
          <a:xfrm>
            <a:off x="6234387" y="326551"/>
            <a:ext cx="5006427" cy="6220887"/>
          </a:xfrm>
          <a:prstGeom prst="rect">
            <a:avLst/>
          </a:prstGeom>
          <a:solidFill>
            <a:srgbClr val="9EC6DC">
              <a:alpha val="57647"/>
            </a:srgbClr>
          </a:solidFill>
        </p:spPr>
        <p:txBody>
          <a:bodyPr/>
          <a:lstStyle/>
          <a:p>
            <a:endParaRPr lang="nl-NL"/>
          </a:p>
        </p:txBody>
      </p:sp>
      <p:pic>
        <p:nvPicPr>
          <p:cNvPr id="5" name="Picture 5"/>
          <p:cNvPicPr>
            <a:picLocks noChangeAspect="1"/>
          </p:cNvPicPr>
          <p:nvPr/>
        </p:nvPicPr>
        <p:blipFill>
          <a:blip r:embed="rId3"/>
          <a:srcRect/>
          <a:stretch>
            <a:fillRect/>
          </a:stretch>
        </p:blipFill>
        <p:spPr>
          <a:xfrm>
            <a:off x="7308893" y="579580"/>
            <a:ext cx="2857414" cy="2857414"/>
          </a:xfrm>
          <a:prstGeom prst="rect">
            <a:avLst/>
          </a:prstGeom>
        </p:spPr>
      </p:pic>
      <p:grpSp>
        <p:nvGrpSpPr>
          <p:cNvPr id="6" name="Group 6"/>
          <p:cNvGrpSpPr/>
          <p:nvPr/>
        </p:nvGrpSpPr>
        <p:grpSpPr>
          <a:xfrm>
            <a:off x="1323764" y="693795"/>
            <a:ext cx="4261273" cy="2037112"/>
            <a:chOff x="0" y="0"/>
            <a:chExt cx="8522546" cy="4074225"/>
          </a:xfrm>
        </p:grpSpPr>
        <p:sp>
          <p:nvSpPr>
            <p:cNvPr id="7" name="TextBox 7"/>
            <p:cNvSpPr txBox="1"/>
            <p:nvPr/>
          </p:nvSpPr>
          <p:spPr>
            <a:xfrm>
              <a:off x="0" y="889634"/>
              <a:ext cx="8522546" cy="3184591"/>
            </a:xfrm>
            <a:prstGeom prst="rect">
              <a:avLst/>
            </a:prstGeom>
          </p:spPr>
          <p:txBody>
            <a:bodyPr lIns="0" tIns="0" rIns="0" bIns="0" rtlCol="0" anchor="t">
              <a:spAutoFit/>
            </a:bodyPr>
            <a:lstStyle/>
            <a:p>
              <a:pPr algn="ctr">
                <a:lnSpc>
                  <a:spcPts val="2075"/>
                </a:lnSpc>
              </a:pPr>
              <a:r>
                <a:rPr lang="en-US" sz="1383" spc="27">
                  <a:solidFill>
                    <a:srgbClr val="FFF9F3"/>
                  </a:solidFill>
                  <a:latin typeface="Montserrat"/>
                </a:rPr>
                <a:t>Intensief ruimtegebruik. </a:t>
              </a:r>
            </a:p>
            <a:p>
              <a:pPr algn="ctr">
                <a:lnSpc>
                  <a:spcPts val="2075"/>
                </a:lnSpc>
              </a:pPr>
              <a:r>
                <a:rPr lang="en-US" sz="1383" spc="27">
                  <a:solidFill>
                    <a:srgbClr val="FFF9F3"/>
                  </a:solidFill>
                  <a:latin typeface="Montserrat"/>
                </a:rPr>
                <a:t>Functies: wonen, werken en voorzieningen (vooral winkels en horeca)</a:t>
              </a:r>
            </a:p>
            <a:p>
              <a:pPr algn="ctr">
                <a:lnSpc>
                  <a:spcPts val="2075"/>
                </a:lnSpc>
              </a:pPr>
              <a:r>
                <a:rPr lang="en-US" sz="1383" spc="27">
                  <a:solidFill>
                    <a:srgbClr val="FFF9F3"/>
                  </a:solidFill>
                  <a:latin typeface="Montserrat"/>
                </a:rPr>
                <a:t>Goed openvaar vervoer aanwezig </a:t>
              </a:r>
            </a:p>
            <a:p>
              <a:pPr algn="ctr">
                <a:lnSpc>
                  <a:spcPts val="2075"/>
                </a:lnSpc>
              </a:pPr>
              <a:r>
                <a:rPr lang="en-US" sz="1383" spc="27">
                  <a:solidFill>
                    <a:srgbClr val="FFF9F3"/>
                  </a:solidFill>
                  <a:latin typeface="Montserrat"/>
                </a:rPr>
                <a:t>Minder hoogbouw </a:t>
              </a:r>
            </a:p>
            <a:p>
              <a:pPr algn="ctr">
                <a:lnSpc>
                  <a:spcPts val="2075"/>
                </a:lnSpc>
              </a:pPr>
              <a:r>
                <a:rPr lang="en-US" sz="1383" spc="27">
                  <a:solidFill>
                    <a:srgbClr val="FFF9F3"/>
                  </a:solidFill>
                  <a:latin typeface="Montserrat"/>
                </a:rPr>
                <a:t>Woonfunctie is van belang</a:t>
              </a:r>
            </a:p>
          </p:txBody>
        </p:sp>
        <p:sp>
          <p:nvSpPr>
            <p:cNvPr id="8" name="TextBox 8"/>
            <p:cNvSpPr txBox="1"/>
            <p:nvPr/>
          </p:nvSpPr>
          <p:spPr>
            <a:xfrm>
              <a:off x="0" y="0"/>
              <a:ext cx="8522546" cy="635302"/>
            </a:xfrm>
            <a:prstGeom prst="rect">
              <a:avLst/>
            </a:prstGeom>
          </p:spPr>
          <p:txBody>
            <a:bodyPr lIns="0" tIns="0" rIns="0" bIns="0" rtlCol="0" anchor="t">
              <a:spAutoFit/>
            </a:bodyPr>
            <a:lstStyle/>
            <a:p>
              <a:pPr algn="ctr">
                <a:lnSpc>
                  <a:spcPts val="2560"/>
                </a:lnSpc>
              </a:pPr>
              <a:r>
                <a:rPr lang="en-US" sz="2133" spc="192">
                  <a:solidFill>
                    <a:srgbClr val="FFF9F3"/>
                  </a:solidFill>
                  <a:latin typeface="Montserrat"/>
                </a:rPr>
                <a:t>STEDELIJKE GEBIEDEN</a:t>
              </a:r>
            </a:p>
          </p:txBody>
        </p:sp>
      </p:grpSp>
      <p:grpSp>
        <p:nvGrpSpPr>
          <p:cNvPr id="9" name="Group 9"/>
          <p:cNvGrpSpPr/>
          <p:nvPr/>
        </p:nvGrpSpPr>
        <p:grpSpPr>
          <a:xfrm>
            <a:off x="6397367" y="3914539"/>
            <a:ext cx="4680467" cy="2306418"/>
            <a:chOff x="0" y="0"/>
            <a:chExt cx="9360934" cy="4612835"/>
          </a:xfrm>
        </p:grpSpPr>
        <p:sp>
          <p:nvSpPr>
            <p:cNvPr id="10" name="TextBox 10"/>
            <p:cNvSpPr txBox="1"/>
            <p:nvPr/>
          </p:nvSpPr>
          <p:spPr>
            <a:xfrm>
              <a:off x="0" y="889636"/>
              <a:ext cx="9360934" cy="3723199"/>
            </a:xfrm>
            <a:prstGeom prst="rect">
              <a:avLst/>
            </a:prstGeom>
          </p:spPr>
          <p:txBody>
            <a:bodyPr lIns="0" tIns="0" rIns="0" bIns="0" rtlCol="0" anchor="t">
              <a:spAutoFit/>
            </a:bodyPr>
            <a:lstStyle/>
            <a:p>
              <a:pPr algn="ctr">
                <a:lnSpc>
                  <a:spcPts val="2075"/>
                </a:lnSpc>
              </a:pPr>
              <a:r>
                <a:rPr lang="en-US" sz="1383" spc="27">
                  <a:solidFill>
                    <a:srgbClr val="5D5340"/>
                  </a:solidFill>
                  <a:latin typeface="Montserrat"/>
                </a:rPr>
                <a:t>Intensief en meervoudig ruimtegebruik </a:t>
              </a:r>
            </a:p>
            <a:p>
              <a:pPr algn="ctr">
                <a:lnSpc>
                  <a:spcPts val="2075"/>
                </a:lnSpc>
              </a:pPr>
              <a:r>
                <a:rPr lang="en-US" sz="1383" spc="27">
                  <a:solidFill>
                    <a:srgbClr val="5D5340"/>
                  </a:solidFill>
                  <a:latin typeface="Montserrat"/>
                </a:rPr>
                <a:t>Hoogwaardig openbaar vervoer </a:t>
              </a:r>
            </a:p>
            <a:p>
              <a:pPr algn="ctr">
                <a:lnSpc>
                  <a:spcPts val="2075"/>
                </a:lnSpc>
              </a:pPr>
              <a:r>
                <a:rPr lang="en-US" sz="1383" spc="27">
                  <a:solidFill>
                    <a:srgbClr val="5D5340"/>
                  </a:solidFill>
                  <a:latin typeface="Montserrat"/>
                </a:rPr>
                <a:t>Alle voorzieningen op circa 10 minuten fietsen</a:t>
              </a:r>
            </a:p>
            <a:p>
              <a:pPr algn="ctr">
                <a:lnSpc>
                  <a:spcPts val="2075"/>
                </a:lnSpc>
              </a:pPr>
              <a:r>
                <a:rPr lang="en-US" sz="1383" spc="27">
                  <a:solidFill>
                    <a:srgbClr val="5D5340"/>
                  </a:solidFill>
                  <a:latin typeface="Montserrat"/>
                </a:rPr>
                <a:t>Op kleine oppervlakte veel functies te vinden</a:t>
              </a:r>
            </a:p>
            <a:p>
              <a:pPr algn="ctr">
                <a:lnSpc>
                  <a:spcPts val="2075"/>
                </a:lnSpc>
              </a:pPr>
              <a:r>
                <a:rPr lang="en-US" sz="1383" spc="27">
                  <a:solidFill>
                    <a:srgbClr val="5D5340"/>
                  </a:solidFill>
                  <a:latin typeface="Montserrat"/>
                </a:rPr>
                <a:t>Voorbeelden; historische binnenstad, Modern citycentrum en kantorencentrum met stedelijke functies. </a:t>
              </a:r>
            </a:p>
          </p:txBody>
        </p:sp>
        <p:sp>
          <p:nvSpPr>
            <p:cNvPr id="11" name="TextBox 11"/>
            <p:cNvSpPr txBox="1"/>
            <p:nvPr/>
          </p:nvSpPr>
          <p:spPr>
            <a:xfrm>
              <a:off x="0" y="0"/>
              <a:ext cx="9360934" cy="635302"/>
            </a:xfrm>
            <a:prstGeom prst="rect">
              <a:avLst/>
            </a:prstGeom>
          </p:spPr>
          <p:txBody>
            <a:bodyPr lIns="0" tIns="0" rIns="0" bIns="0" rtlCol="0" anchor="t">
              <a:spAutoFit/>
            </a:bodyPr>
            <a:lstStyle/>
            <a:p>
              <a:pPr algn="ctr">
                <a:lnSpc>
                  <a:spcPts val="2560"/>
                </a:lnSpc>
              </a:pPr>
              <a:r>
                <a:rPr lang="en-US" sz="2133" spc="192">
                  <a:solidFill>
                    <a:srgbClr val="414B3B"/>
                  </a:solidFill>
                  <a:latin typeface="Montserrat"/>
                </a:rPr>
                <a:t>HOOGSTEDELIJKE GEBIEDEN</a:t>
              </a:r>
            </a:p>
          </p:txBody>
        </p:sp>
      </p:grpSp>
    </p:spTree>
    <p:extLst>
      <p:ext uri="{BB962C8B-B14F-4D97-AF65-F5344CB8AC3E}">
        <p14:creationId xmlns:p14="http://schemas.microsoft.com/office/powerpoint/2010/main" val="144194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487572" y="192709"/>
            <a:ext cx="5216856" cy="982128"/>
          </a:xfrm>
          <a:prstGeom prst="rect">
            <a:avLst/>
          </a:prstGeom>
        </p:spPr>
        <p:txBody>
          <a:bodyPr lIns="0" tIns="0" rIns="0" bIns="0" rtlCol="0" anchor="t">
            <a:spAutoFit/>
          </a:bodyPr>
          <a:lstStyle/>
          <a:p>
            <a:pPr algn="ctr">
              <a:lnSpc>
                <a:spcPts val="8400"/>
              </a:lnSpc>
            </a:pPr>
            <a:r>
              <a:rPr lang="en-US" sz="6000" dirty="0" err="1">
                <a:solidFill>
                  <a:srgbClr val="9EC6DC"/>
                </a:solidFill>
                <a:latin typeface="Open Sans Extra Bold"/>
              </a:rPr>
              <a:t>Gentrificatie</a:t>
            </a:r>
            <a:r>
              <a:rPr lang="en-US" sz="6000" dirty="0">
                <a:solidFill>
                  <a:srgbClr val="9EC6DC"/>
                </a:solidFill>
                <a:latin typeface="Open Sans Extra Bold"/>
              </a:rPr>
              <a:t> </a:t>
            </a:r>
          </a:p>
        </p:txBody>
      </p:sp>
      <p:pic>
        <p:nvPicPr>
          <p:cNvPr id="4" name="Onlinemedia 3" title="Uitleg van gentrificatie">
            <a:hlinkClick r:id="" action="ppaction://media"/>
            <a:extLst>
              <a:ext uri="{FF2B5EF4-FFF2-40B4-BE49-F238E27FC236}">
                <a16:creationId xmlns:a16="http://schemas.microsoft.com/office/drawing/2014/main" id="{EE1E6AE7-5900-3397-E0D4-026811AD3D13}"/>
              </a:ext>
            </a:extLst>
          </p:cNvPr>
          <p:cNvPicPr>
            <a:picLocks noRot="1" noChangeAspect="1"/>
          </p:cNvPicPr>
          <p:nvPr>
            <a:videoFile r:link="rId1"/>
          </p:nvPr>
        </p:nvPicPr>
        <p:blipFill>
          <a:blip r:embed="rId4"/>
          <a:stretch>
            <a:fillRect/>
          </a:stretch>
        </p:blipFill>
        <p:spPr>
          <a:xfrm>
            <a:off x="224183" y="1559978"/>
            <a:ext cx="5313421" cy="3002083"/>
          </a:xfrm>
          <a:prstGeom prst="rect">
            <a:avLst/>
          </a:prstGeom>
        </p:spPr>
      </p:pic>
      <p:pic>
        <p:nvPicPr>
          <p:cNvPr id="5" name="Onlinemedia 4" title="Kennisclip Stadssociologie: Gentrification">
            <a:hlinkClick r:id="" action="ppaction://media"/>
            <a:extLst>
              <a:ext uri="{FF2B5EF4-FFF2-40B4-BE49-F238E27FC236}">
                <a16:creationId xmlns:a16="http://schemas.microsoft.com/office/drawing/2014/main" id="{9B0B6F30-FEAD-39C2-3582-800E17986BF9}"/>
              </a:ext>
            </a:extLst>
          </p:cNvPr>
          <p:cNvPicPr>
            <a:picLocks noRot="1" noChangeAspect="1"/>
          </p:cNvPicPr>
          <p:nvPr>
            <a:videoFile r:link="rId2"/>
          </p:nvPr>
        </p:nvPicPr>
        <p:blipFill>
          <a:blip r:embed="rId5"/>
          <a:stretch>
            <a:fillRect/>
          </a:stretch>
        </p:blipFill>
        <p:spPr>
          <a:xfrm>
            <a:off x="6556513" y="3607904"/>
            <a:ext cx="5411304" cy="3057387"/>
          </a:xfrm>
          <a:prstGeom prst="rect">
            <a:avLst/>
          </a:prstGeom>
        </p:spPr>
      </p:pic>
    </p:spTree>
    <p:extLst>
      <p:ext uri="{BB962C8B-B14F-4D97-AF65-F5344CB8AC3E}">
        <p14:creationId xmlns:p14="http://schemas.microsoft.com/office/powerpoint/2010/main" val="12725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F2381C39-2E0B-7B49-4C04-5E31C74479D6}"/>
              </a:ext>
            </a:extLst>
          </p:cNvPr>
          <p:cNvSpPr txBox="1"/>
          <p:nvPr/>
        </p:nvSpPr>
        <p:spPr>
          <a:xfrm>
            <a:off x="868279" y="1953898"/>
            <a:ext cx="3190373"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Stadsgeografie </a:t>
            </a:r>
          </a:p>
        </p:txBody>
      </p:sp>
      <p:pic>
        <p:nvPicPr>
          <p:cNvPr id="2" name="Afbeelding 2">
            <a:extLst>
              <a:ext uri="{FF2B5EF4-FFF2-40B4-BE49-F238E27FC236}">
                <a16:creationId xmlns:a16="http://schemas.microsoft.com/office/drawing/2014/main" id="{B11B7C93-698F-7138-2D5A-0EEBBCC7D8C9}"/>
              </a:ext>
            </a:extLst>
          </p:cNvPr>
          <p:cNvPicPr>
            <a:picLocks noChangeAspect="1"/>
          </p:cNvPicPr>
          <p:nvPr/>
        </p:nvPicPr>
        <p:blipFill>
          <a:blip r:embed="rId2"/>
          <a:stretch>
            <a:fillRect/>
          </a:stretch>
        </p:blipFill>
        <p:spPr>
          <a:xfrm>
            <a:off x="4290482" y="222003"/>
            <a:ext cx="6009429" cy="6410949"/>
          </a:xfrm>
          <a:prstGeom prst="rect">
            <a:avLst/>
          </a:prstGeom>
        </p:spPr>
      </p:pic>
    </p:spTree>
    <p:extLst>
      <p:ext uri="{BB962C8B-B14F-4D97-AF65-F5344CB8AC3E}">
        <p14:creationId xmlns:p14="http://schemas.microsoft.com/office/powerpoint/2010/main" val="185296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5960" y="929443"/>
            <a:ext cx="4014591" cy="5472973"/>
          </a:xfrm>
          <a:prstGeom prst="rect">
            <a:avLst/>
          </a:prstGeom>
        </p:spPr>
        <p:txBody>
          <a:bodyPr lIns="0" tIns="0" rIns="0" bIns="0" rtlCol="0" anchor="t">
            <a:spAutoFit/>
          </a:bodyPr>
          <a:lstStyle/>
          <a:p>
            <a:pPr algn="just">
              <a:lnSpc>
                <a:spcPts val="3267"/>
              </a:lnSpc>
              <a:spcBef>
                <a:spcPct val="0"/>
              </a:spcBef>
            </a:pPr>
            <a:r>
              <a:rPr lang="en-US" sz="2333">
                <a:solidFill>
                  <a:srgbClr val="000000"/>
                </a:solidFill>
                <a:latin typeface="Open Sans"/>
              </a:rPr>
              <a:t>De eerste stap is een economische opwaardering van de buurt. Huizen worden gerenoveerd en duurder gemaakt door gebruik van materialen van hoge kwaliteit. Er kunnen ook nieuwe huizen gebouwd worden. Naast koophuizen, kan ook de huur van bestaande huurhuizen omhooggaan na een verbouwing.</a:t>
            </a:r>
          </a:p>
        </p:txBody>
      </p:sp>
      <p:sp>
        <p:nvSpPr>
          <p:cNvPr id="3" name="TextBox 3"/>
          <p:cNvSpPr txBox="1"/>
          <p:nvPr/>
        </p:nvSpPr>
        <p:spPr>
          <a:xfrm>
            <a:off x="4685706" y="929443"/>
            <a:ext cx="3369830" cy="5896166"/>
          </a:xfrm>
          <a:prstGeom prst="rect">
            <a:avLst/>
          </a:prstGeom>
        </p:spPr>
        <p:txBody>
          <a:bodyPr lIns="0" tIns="0" rIns="0" bIns="0" rtlCol="0" anchor="t">
            <a:spAutoFit/>
          </a:bodyPr>
          <a:lstStyle/>
          <a:p>
            <a:pPr algn="just">
              <a:lnSpc>
                <a:spcPts val="3267"/>
              </a:lnSpc>
              <a:spcBef>
                <a:spcPct val="0"/>
              </a:spcBef>
            </a:pPr>
            <a:r>
              <a:rPr lang="en-US" sz="2333">
                <a:solidFill>
                  <a:srgbClr val="000000"/>
                </a:solidFill>
                <a:latin typeface="Open Sans"/>
              </a:rPr>
              <a:t>De tweede stap is een sociale opwaardering van de buurt. Eigenlijk een reactie op de hoge prijzen van huizen, verdwijnen de armere mensen uit de buurt omdat ze geen huis meer kunnen betalen. Er blijven dus alleen rijke(ere) mensen achter in een stadsdeel als er sprake is van gentrificatie.</a:t>
            </a:r>
          </a:p>
        </p:txBody>
      </p:sp>
      <p:sp>
        <p:nvSpPr>
          <p:cNvPr id="4" name="TextBox 4"/>
          <p:cNvSpPr txBox="1"/>
          <p:nvPr/>
        </p:nvSpPr>
        <p:spPr>
          <a:xfrm>
            <a:off x="8470690" y="929443"/>
            <a:ext cx="3345950" cy="5896166"/>
          </a:xfrm>
          <a:prstGeom prst="rect">
            <a:avLst/>
          </a:prstGeom>
        </p:spPr>
        <p:txBody>
          <a:bodyPr lIns="0" tIns="0" rIns="0" bIns="0" rtlCol="0" anchor="t">
            <a:spAutoFit/>
          </a:bodyPr>
          <a:lstStyle/>
          <a:p>
            <a:pPr algn="just">
              <a:lnSpc>
                <a:spcPts val="3267"/>
              </a:lnSpc>
              <a:spcBef>
                <a:spcPct val="0"/>
              </a:spcBef>
            </a:pPr>
            <a:r>
              <a:rPr lang="en-US" sz="2333">
                <a:solidFill>
                  <a:srgbClr val="000000"/>
                </a:solidFill>
                <a:latin typeface="Open Sans"/>
              </a:rPr>
              <a:t>De derde stap is een culturele opwaardering van de buurt. Vaak houdt dit in dat gebouwen uit de culturele sector, zoals musea, theaters en bioscopen verbouwd of nieuw gebouwd worden. Ook worden er in buurten waar gentrificatie plaatsvindt vaak nieuwe kunstwerken geplaats.</a:t>
            </a:r>
          </a:p>
        </p:txBody>
      </p:sp>
      <p:sp>
        <p:nvSpPr>
          <p:cNvPr id="5" name="TextBox 5"/>
          <p:cNvSpPr txBox="1"/>
          <p:nvPr/>
        </p:nvSpPr>
        <p:spPr>
          <a:xfrm>
            <a:off x="3742150" y="94404"/>
            <a:ext cx="5256941" cy="586058"/>
          </a:xfrm>
          <a:prstGeom prst="rect">
            <a:avLst/>
          </a:prstGeom>
        </p:spPr>
        <p:txBody>
          <a:bodyPr lIns="0" tIns="0" rIns="0" bIns="0" rtlCol="0" anchor="t">
            <a:spAutoFit/>
          </a:bodyPr>
          <a:lstStyle/>
          <a:p>
            <a:pPr algn="ctr">
              <a:lnSpc>
                <a:spcPts val="4853"/>
              </a:lnSpc>
            </a:pPr>
            <a:r>
              <a:rPr lang="en-US" sz="3466">
                <a:solidFill>
                  <a:srgbClr val="000000"/>
                </a:solidFill>
                <a:latin typeface="Open Sans"/>
              </a:rPr>
              <a:t>Stappenplan gentrificatie </a:t>
            </a:r>
          </a:p>
        </p:txBody>
      </p:sp>
    </p:spTree>
    <p:extLst>
      <p:ext uri="{BB962C8B-B14F-4D97-AF65-F5344CB8AC3E}">
        <p14:creationId xmlns:p14="http://schemas.microsoft.com/office/powerpoint/2010/main" val="178022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9561" y="609601"/>
            <a:ext cx="4767131" cy="677045"/>
          </a:xfrm>
          <a:prstGeom prst="rect">
            <a:avLst/>
          </a:prstGeom>
        </p:spPr>
        <p:txBody>
          <a:bodyPr lIns="0" tIns="0" rIns="0" bIns="0" rtlCol="0" anchor="t">
            <a:spAutoFit/>
          </a:bodyPr>
          <a:lstStyle/>
          <a:p>
            <a:pPr algn="ctr">
              <a:lnSpc>
                <a:spcPts val="5693"/>
              </a:lnSpc>
            </a:pPr>
            <a:r>
              <a:rPr lang="en-US" sz="4066">
                <a:solidFill>
                  <a:srgbClr val="6F7F4F"/>
                </a:solidFill>
                <a:latin typeface="Montserrat"/>
              </a:rPr>
              <a:t>Opdracht excursie</a:t>
            </a:r>
          </a:p>
        </p:txBody>
      </p:sp>
      <p:sp>
        <p:nvSpPr>
          <p:cNvPr id="3" name="TextBox 3"/>
          <p:cNvSpPr txBox="1"/>
          <p:nvPr/>
        </p:nvSpPr>
        <p:spPr>
          <a:xfrm>
            <a:off x="559561" y="1689100"/>
            <a:ext cx="8459748" cy="2853923"/>
          </a:xfrm>
          <a:prstGeom prst="rect">
            <a:avLst/>
          </a:prstGeom>
        </p:spPr>
        <p:txBody>
          <a:bodyPr wrap="square" lIns="0" tIns="0" rIns="0" bIns="0" rtlCol="0" anchor="t">
            <a:spAutoFit/>
          </a:bodyPr>
          <a:lstStyle/>
          <a:p>
            <a:pPr>
              <a:lnSpc>
                <a:spcPts val="3199"/>
              </a:lnSpc>
            </a:pPr>
            <a:r>
              <a:rPr lang="en-US" sz="2650" spc="239" dirty="0">
                <a:solidFill>
                  <a:srgbClr val="000000"/>
                </a:solidFill>
                <a:latin typeface="Montserrat"/>
              </a:rPr>
              <a:t>Rotterdam? </a:t>
            </a:r>
            <a:endParaRPr lang="en-US" sz="2666" spc="239" dirty="0">
              <a:solidFill>
                <a:srgbClr val="000000"/>
              </a:solidFill>
              <a:latin typeface="Montserrat"/>
            </a:endParaRPr>
          </a:p>
          <a:p>
            <a:pPr>
              <a:lnSpc>
                <a:spcPts val="3199"/>
              </a:lnSpc>
            </a:pPr>
            <a:r>
              <a:rPr lang="en-US" sz="2650" spc="239" dirty="0">
                <a:solidFill>
                  <a:srgbClr val="000000"/>
                </a:solidFill>
                <a:latin typeface="Montserrat"/>
              </a:rPr>
              <a:t>Eindhoven?</a:t>
            </a:r>
          </a:p>
          <a:p>
            <a:pPr>
              <a:lnSpc>
                <a:spcPts val="3199"/>
              </a:lnSpc>
              <a:spcBef>
                <a:spcPct val="0"/>
              </a:spcBef>
            </a:pPr>
            <a:r>
              <a:rPr lang="en-US" sz="2650" spc="239" dirty="0">
                <a:solidFill>
                  <a:srgbClr val="000000"/>
                </a:solidFill>
                <a:latin typeface="Montserrat"/>
              </a:rPr>
              <a:t>Almere? </a:t>
            </a:r>
          </a:p>
          <a:p>
            <a:pPr>
              <a:lnSpc>
                <a:spcPts val="3199"/>
              </a:lnSpc>
              <a:spcBef>
                <a:spcPct val="0"/>
              </a:spcBef>
            </a:pPr>
            <a:r>
              <a:rPr lang="en-US" sz="2650" spc="239" dirty="0">
                <a:solidFill>
                  <a:srgbClr val="000000"/>
                </a:solidFill>
                <a:latin typeface="Montserrat"/>
              </a:rPr>
              <a:t>Nijmegen? </a:t>
            </a:r>
          </a:p>
          <a:p>
            <a:pPr>
              <a:lnSpc>
                <a:spcPts val="3199"/>
              </a:lnSpc>
              <a:spcBef>
                <a:spcPct val="0"/>
              </a:spcBef>
            </a:pPr>
            <a:r>
              <a:rPr lang="en-US" sz="2650" spc="239" dirty="0">
                <a:solidFill>
                  <a:srgbClr val="000000"/>
                </a:solidFill>
                <a:latin typeface="Montserrat"/>
              </a:rPr>
              <a:t>Utrecht?</a:t>
            </a:r>
          </a:p>
          <a:p>
            <a:pPr>
              <a:lnSpc>
                <a:spcPts val="3199"/>
              </a:lnSpc>
              <a:spcBef>
                <a:spcPct val="0"/>
              </a:spcBef>
            </a:pPr>
            <a:endParaRPr lang="en-US" sz="2650" spc="239" dirty="0">
              <a:solidFill>
                <a:srgbClr val="000000"/>
              </a:solidFill>
              <a:latin typeface="Montserrat"/>
            </a:endParaRPr>
          </a:p>
          <a:p>
            <a:pPr>
              <a:lnSpc>
                <a:spcPts val="3199"/>
              </a:lnSpc>
              <a:spcBef>
                <a:spcPct val="0"/>
              </a:spcBef>
            </a:pPr>
            <a:endParaRPr lang="en-US" sz="2650" spc="239" dirty="0">
              <a:solidFill>
                <a:srgbClr val="000000"/>
              </a:solidFill>
              <a:latin typeface="Montserrat"/>
            </a:endParaRPr>
          </a:p>
        </p:txBody>
      </p:sp>
      <p:sp>
        <p:nvSpPr>
          <p:cNvPr id="4" name="TextBox 4"/>
          <p:cNvSpPr txBox="1"/>
          <p:nvPr/>
        </p:nvSpPr>
        <p:spPr>
          <a:xfrm>
            <a:off x="559561" y="4384619"/>
            <a:ext cx="11632439" cy="1863780"/>
          </a:xfrm>
          <a:prstGeom prst="rect">
            <a:avLst/>
          </a:prstGeom>
        </p:spPr>
        <p:txBody>
          <a:bodyPr lIns="0" tIns="0" rIns="0" bIns="0" rtlCol="0" anchor="t">
            <a:spAutoFit/>
          </a:bodyPr>
          <a:lstStyle/>
          <a:p>
            <a:pPr>
              <a:lnSpc>
                <a:spcPts val="3733"/>
              </a:lnSpc>
            </a:pPr>
            <a:r>
              <a:rPr lang="nl-NL" sz="2650" dirty="0">
                <a:solidFill>
                  <a:srgbClr val="000000"/>
                </a:solidFill>
                <a:latin typeface="Montserrat"/>
              </a:rPr>
              <a:t>40 minuten om informatie te verzamelen</a:t>
            </a:r>
          </a:p>
          <a:p>
            <a:pPr>
              <a:lnSpc>
                <a:spcPts val="3733"/>
              </a:lnSpc>
            </a:pPr>
            <a:endParaRPr lang="nl-NL" sz="2650" dirty="0">
              <a:solidFill>
                <a:srgbClr val="000000"/>
              </a:solidFill>
              <a:latin typeface="Montserrat"/>
            </a:endParaRPr>
          </a:p>
          <a:p>
            <a:pPr>
              <a:lnSpc>
                <a:spcPts val="3733"/>
              </a:lnSpc>
            </a:pPr>
            <a:r>
              <a:rPr lang="nl-NL" sz="2650" dirty="0">
                <a:solidFill>
                  <a:srgbClr val="000000"/>
                </a:solidFill>
                <a:latin typeface="Montserrat"/>
              </a:rPr>
              <a:t>Om 13:30 houden jullie een pitch (max 3 minuten </a:t>
            </a:r>
            <a:r>
              <a:rPr lang="nl-NL" sz="2650" dirty="0" err="1">
                <a:solidFill>
                  <a:srgbClr val="000000"/>
                </a:solidFill>
                <a:latin typeface="Montserrat"/>
              </a:rPr>
              <a:t>p.p</a:t>
            </a:r>
            <a:r>
              <a:rPr lang="nl-NL" sz="2650" dirty="0">
                <a:solidFill>
                  <a:srgbClr val="000000"/>
                </a:solidFill>
                <a:latin typeface="Montserrat"/>
              </a:rPr>
              <a:t>) met poster waarom het jouw stad moet gaan worden.   </a:t>
            </a:r>
          </a:p>
        </p:txBody>
      </p:sp>
    </p:spTree>
    <p:extLst>
      <p:ext uri="{BB962C8B-B14F-4D97-AF65-F5344CB8AC3E}">
        <p14:creationId xmlns:p14="http://schemas.microsoft.com/office/powerpoint/2010/main" val="157667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5202" y="731309"/>
            <a:ext cx="10001596" cy="5472973"/>
          </a:xfrm>
          <a:prstGeom prst="rect">
            <a:avLst/>
          </a:prstGeom>
        </p:spPr>
        <p:txBody>
          <a:bodyPr lIns="0" tIns="0" rIns="0" bIns="0" rtlCol="0" anchor="t">
            <a:spAutoFit/>
          </a:bodyPr>
          <a:lstStyle/>
          <a:p>
            <a:pPr marL="503793" lvl="1" indent="-251896" algn="just">
              <a:lnSpc>
                <a:spcPts val="3267"/>
              </a:lnSpc>
              <a:buFont typeface="Arial"/>
              <a:buChar char="•"/>
            </a:pPr>
            <a:r>
              <a:rPr lang="en-US" sz="2333">
                <a:solidFill>
                  <a:srgbClr val="000000"/>
                </a:solidFill>
                <a:latin typeface="Open Sans"/>
              </a:rPr>
              <a:t>Waarom en wanneer is de stad ontstaan?​</a:t>
            </a:r>
          </a:p>
          <a:p>
            <a:pPr marL="503793" lvl="1" indent="-251896" algn="just">
              <a:lnSpc>
                <a:spcPts val="3267"/>
              </a:lnSpc>
              <a:buFont typeface="Arial"/>
              <a:buChar char="•"/>
            </a:pPr>
            <a:r>
              <a:rPr lang="en-US" sz="2333">
                <a:solidFill>
                  <a:srgbClr val="000000"/>
                </a:solidFill>
                <a:latin typeface="Open Sans"/>
              </a:rPr>
              <a:t>Wat zijn 3 belangrijke gebeurtenissen met betrekking tot de ontwikkeling van de stad?​</a:t>
            </a:r>
          </a:p>
          <a:p>
            <a:pPr marL="503793" lvl="1" indent="-251896" algn="just">
              <a:lnSpc>
                <a:spcPts val="3267"/>
              </a:lnSpc>
              <a:buFont typeface="Arial"/>
              <a:buChar char="•"/>
            </a:pPr>
            <a:r>
              <a:rPr lang="en-US" sz="2333">
                <a:solidFill>
                  <a:srgbClr val="000000"/>
                </a:solidFill>
                <a:latin typeface="Open Sans"/>
              </a:rPr>
              <a:t>Wat zijn 3 kenmerkende gebouwen die je nu in de stad kan vinden en wat is functie van het gebouw?​</a:t>
            </a:r>
          </a:p>
          <a:p>
            <a:pPr marL="503793" lvl="1" indent="-251896" algn="just">
              <a:lnSpc>
                <a:spcPts val="3267"/>
              </a:lnSpc>
              <a:buFont typeface="Arial"/>
              <a:buChar char="•"/>
            </a:pPr>
            <a:r>
              <a:rPr lang="en-US" sz="2333">
                <a:solidFill>
                  <a:srgbClr val="000000"/>
                </a:solidFill>
                <a:latin typeface="Open Sans"/>
              </a:rPr>
              <a:t>Wat is er uniek aan de stad?​</a:t>
            </a:r>
          </a:p>
          <a:p>
            <a:pPr marL="503793" lvl="1" indent="-251896" algn="just">
              <a:lnSpc>
                <a:spcPts val="3267"/>
              </a:lnSpc>
              <a:buFont typeface="Arial"/>
              <a:buChar char="•"/>
            </a:pPr>
            <a:r>
              <a:rPr lang="en-US" sz="2333">
                <a:solidFill>
                  <a:srgbClr val="000000"/>
                </a:solidFill>
                <a:latin typeface="Open Sans"/>
              </a:rPr>
              <a:t>Hoe verging het de stad na de Tweede Wereldoorlog? </a:t>
            </a:r>
          </a:p>
          <a:p>
            <a:pPr marL="503793" lvl="1" indent="-251896" algn="just">
              <a:lnSpc>
                <a:spcPts val="3267"/>
              </a:lnSpc>
              <a:buFont typeface="Arial"/>
              <a:buChar char="•"/>
            </a:pPr>
            <a:r>
              <a:rPr lang="en-US" sz="2333">
                <a:solidFill>
                  <a:srgbClr val="000000"/>
                </a:solidFill>
                <a:latin typeface="Open Sans"/>
              </a:rPr>
              <a:t>Wat zijn 2 burgerinitiatieven die er in de stad worden gehouden?​</a:t>
            </a:r>
          </a:p>
          <a:p>
            <a:pPr marL="503793" lvl="1" indent="-251896" algn="just">
              <a:lnSpc>
                <a:spcPts val="3267"/>
              </a:lnSpc>
              <a:buFont typeface="Arial"/>
              <a:buChar char="•"/>
            </a:pPr>
            <a:r>
              <a:rPr lang="en-US" sz="2333">
                <a:solidFill>
                  <a:srgbClr val="000000"/>
                </a:solidFill>
                <a:latin typeface="Open Sans"/>
              </a:rPr>
              <a:t>Hoe wil de stad zich nu profileren op het gebied van duurzaamheid?​</a:t>
            </a:r>
          </a:p>
          <a:p>
            <a:pPr marL="503793" lvl="1" indent="-251896" algn="just">
              <a:lnSpc>
                <a:spcPts val="3267"/>
              </a:lnSpc>
              <a:buFont typeface="Arial"/>
              <a:buChar char="•"/>
            </a:pPr>
            <a:r>
              <a:rPr lang="en-US" sz="2333">
                <a:solidFill>
                  <a:srgbClr val="000000"/>
                </a:solidFill>
                <a:latin typeface="Open Sans"/>
              </a:rPr>
              <a:t>Hoe is dat af te zien in de stad?​​</a:t>
            </a:r>
          </a:p>
          <a:p>
            <a:pPr algn="just">
              <a:lnSpc>
                <a:spcPts val="3267"/>
              </a:lnSpc>
              <a:spcBef>
                <a:spcPct val="0"/>
              </a:spcBef>
            </a:pPr>
            <a:endParaRPr lang="en-US" sz="2333">
              <a:solidFill>
                <a:srgbClr val="000000"/>
              </a:solidFill>
              <a:latin typeface="Open Sans"/>
            </a:endParaRPr>
          </a:p>
          <a:p>
            <a:pPr algn="just">
              <a:lnSpc>
                <a:spcPts val="3267"/>
              </a:lnSpc>
              <a:spcBef>
                <a:spcPct val="0"/>
              </a:spcBef>
            </a:pPr>
            <a:r>
              <a:rPr lang="en-US" sz="2333">
                <a:solidFill>
                  <a:srgbClr val="000000"/>
                </a:solidFill>
                <a:latin typeface="Open Sans"/>
              </a:rPr>
              <a:t>Denk ook aan, wat willen jullie tijdens de excursie doen en bezichten? ​</a:t>
            </a:r>
          </a:p>
          <a:p>
            <a:pPr algn="just">
              <a:lnSpc>
                <a:spcPts val="3267"/>
              </a:lnSpc>
              <a:spcBef>
                <a:spcPct val="0"/>
              </a:spcBef>
            </a:pPr>
            <a:r>
              <a:rPr lang="en-US" sz="2333">
                <a:solidFill>
                  <a:srgbClr val="000000"/>
                </a:solidFill>
                <a:latin typeface="Open Sans"/>
              </a:rPr>
              <a:t>(bezienswaardigheden, waar pauze, lunchen, drankje enzovoort)</a:t>
            </a:r>
          </a:p>
        </p:txBody>
      </p:sp>
    </p:spTree>
    <p:extLst>
      <p:ext uri="{BB962C8B-B14F-4D97-AF65-F5344CB8AC3E}">
        <p14:creationId xmlns:p14="http://schemas.microsoft.com/office/powerpoint/2010/main" val="392755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869652"/>
            <a:ext cx="12192000" cy="3099566"/>
          </a:xfrm>
          <a:prstGeom prst="rect">
            <a:avLst/>
          </a:prstGeom>
        </p:spPr>
        <p:txBody>
          <a:bodyPr lIns="0" tIns="0" rIns="0" bIns="0" rtlCol="0" anchor="t">
            <a:spAutoFit/>
          </a:bodyPr>
          <a:lstStyle/>
          <a:p>
            <a:pPr algn="ctr">
              <a:lnSpc>
                <a:spcPts val="4853"/>
              </a:lnSpc>
            </a:pPr>
            <a:r>
              <a:rPr lang="en-US" sz="3466">
                <a:solidFill>
                  <a:srgbClr val="000000"/>
                </a:solidFill>
                <a:latin typeface="Open Sans Bold"/>
              </a:rPr>
              <a:t>Opdracht voor volgende week: </a:t>
            </a:r>
          </a:p>
          <a:p>
            <a:pPr algn="ctr">
              <a:lnSpc>
                <a:spcPts val="4853"/>
              </a:lnSpc>
            </a:pPr>
            <a:endParaRPr lang="en-US" sz="3466">
              <a:solidFill>
                <a:srgbClr val="000000"/>
              </a:solidFill>
              <a:latin typeface="Open Sans Bold"/>
            </a:endParaRPr>
          </a:p>
          <a:p>
            <a:pPr algn="ctr">
              <a:lnSpc>
                <a:spcPts val="4853"/>
              </a:lnSpc>
            </a:pPr>
            <a:r>
              <a:rPr lang="en-US" sz="3466">
                <a:solidFill>
                  <a:srgbClr val="000000"/>
                </a:solidFill>
                <a:latin typeface="Open Sans"/>
              </a:rPr>
              <a:t>Onderzoeken wat voor gebiedstype jullie IBS plangebied is? Wat de hoofdfunctie is en welke andere functies het plangebied kent. </a:t>
            </a:r>
          </a:p>
        </p:txBody>
      </p:sp>
    </p:spTree>
    <p:extLst>
      <p:ext uri="{BB962C8B-B14F-4D97-AF65-F5344CB8AC3E}">
        <p14:creationId xmlns:p14="http://schemas.microsoft.com/office/powerpoint/2010/main" val="413107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96D4E-8B4F-62B8-F551-56379B923E78}"/>
              </a:ext>
            </a:extLst>
          </p:cNvPr>
          <p:cNvSpPr>
            <a:spLocks noGrp="1"/>
          </p:cNvSpPr>
          <p:nvPr>
            <p:ph type="ctrTitle"/>
          </p:nvPr>
        </p:nvSpPr>
        <p:spPr/>
        <p:txBody>
          <a:bodyPr rtlCol="0"/>
          <a:lstStyle>
            <a:defPPr>
              <a:defRPr lang="nl-NL"/>
            </a:defPPr>
          </a:lstStyle>
          <a:p>
            <a:pPr rtl="0"/>
            <a:r>
              <a:rPr lang="nl-NL" dirty="0"/>
              <a:t>Bedankt! </a:t>
            </a:r>
          </a:p>
        </p:txBody>
      </p:sp>
      <p:sp>
        <p:nvSpPr>
          <p:cNvPr id="3" name="Subtitel 2">
            <a:extLst>
              <a:ext uri="{FF2B5EF4-FFF2-40B4-BE49-F238E27FC236}">
                <a16:creationId xmlns:a16="http://schemas.microsoft.com/office/drawing/2014/main" id="{FF07BEBE-18E8-4025-FF6F-EC0130CB4F22}"/>
              </a:ext>
            </a:extLst>
          </p:cNvPr>
          <p:cNvSpPr>
            <a:spLocks noGrp="1"/>
          </p:cNvSpPr>
          <p:nvPr>
            <p:ph type="subTitle" idx="1"/>
          </p:nvPr>
        </p:nvSpPr>
        <p:spPr/>
        <p:txBody>
          <a:bodyPr rtlCol="0"/>
          <a:lstStyle>
            <a:defPPr>
              <a:defRPr lang="nl-NL"/>
            </a:defPPr>
          </a:lstStyle>
          <a:p>
            <a:pPr rtl="0"/>
            <a:endParaRPr lang="nl-NL" dirty="0" err="1"/>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831"/>
          <a:stretch>
            <a:fillRect/>
          </a:stretch>
        </p:blipFill>
        <p:spPr>
          <a:xfrm>
            <a:off x="0" y="0"/>
            <a:ext cx="12192000" cy="6858000"/>
          </a:xfrm>
          <a:prstGeom prst="rect">
            <a:avLst/>
          </a:prstGeom>
        </p:spPr>
      </p:pic>
      <p:sp>
        <p:nvSpPr>
          <p:cNvPr id="3" name="AutoShape 3"/>
          <p:cNvSpPr/>
          <p:nvPr/>
        </p:nvSpPr>
        <p:spPr>
          <a:xfrm>
            <a:off x="685801" y="685800"/>
            <a:ext cx="5485651" cy="5483603"/>
          </a:xfrm>
          <a:prstGeom prst="rect">
            <a:avLst/>
          </a:prstGeom>
          <a:solidFill>
            <a:srgbClr val="414B3B">
              <a:alpha val="89804"/>
            </a:srgbClr>
          </a:solidFill>
        </p:spPr>
        <p:txBody>
          <a:bodyPr/>
          <a:lstStyle/>
          <a:p>
            <a:endParaRPr lang="nl-NL"/>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337"/>
          <a:stretch>
            <a:fillRect/>
          </a:stretch>
        </p:blipFill>
        <p:spPr>
          <a:xfrm>
            <a:off x="687555" y="787868"/>
            <a:ext cx="2339439" cy="3364162"/>
          </a:xfrm>
          <a:prstGeom prst="rect">
            <a:avLst/>
          </a:prstGeom>
        </p:spPr>
      </p:pic>
      <p:grpSp>
        <p:nvGrpSpPr>
          <p:cNvPr id="5" name="Group 5"/>
          <p:cNvGrpSpPr/>
          <p:nvPr/>
        </p:nvGrpSpPr>
        <p:grpSpPr>
          <a:xfrm>
            <a:off x="1078993" y="4664852"/>
            <a:ext cx="4699267" cy="1127834"/>
            <a:chOff x="0" y="0"/>
            <a:chExt cx="9398533" cy="2255668"/>
          </a:xfrm>
        </p:grpSpPr>
        <p:sp>
          <p:nvSpPr>
            <p:cNvPr id="6" name="TextBox 6"/>
            <p:cNvSpPr txBox="1"/>
            <p:nvPr/>
          </p:nvSpPr>
          <p:spPr>
            <a:xfrm>
              <a:off x="0" y="590938"/>
              <a:ext cx="9398533" cy="808426"/>
            </a:xfrm>
            <a:prstGeom prst="rect">
              <a:avLst/>
            </a:prstGeom>
          </p:spPr>
          <p:txBody>
            <a:bodyPr lIns="0" tIns="0" rIns="0" bIns="0" rtlCol="0" anchor="t">
              <a:spAutoFit/>
            </a:bodyPr>
            <a:lstStyle/>
            <a:p>
              <a:pPr>
                <a:lnSpc>
                  <a:spcPts val="3133"/>
                </a:lnSpc>
              </a:pPr>
              <a:r>
                <a:rPr lang="en-US" sz="3133">
                  <a:solidFill>
                    <a:srgbClr val="FFF9F3"/>
                  </a:solidFill>
                  <a:latin typeface="Rubik One"/>
                </a:rPr>
                <a:t>Gebiedsontswikkelng</a:t>
              </a:r>
            </a:p>
          </p:txBody>
        </p:sp>
        <p:sp>
          <p:nvSpPr>
            <p:cNvPr id="7" name="AutoShape 7"/>
            <p:cNvSpPr/>
            <p:nvPr/>
          </p:nvSpPr>
          <p:spPr>
            <a:xfrm>
              <a:off x="0" y="0"/>
              <a:ext cx="1889315" cy="251212"/>
            </a:xfrm>
            <a:prstGeom prst="rect">
              <a:avLst/>
            </a:prstGeom>
            <a:solidFill>
              <a:srgbClr val="FFF9F3"/>
            </a:solidFill>
          </p:spPr>
          <p:txBody>
            <a:bodyPr/>
            <a:lstStyle/>
            <a:p>
              <a:endParaRPr lang="nl-NL"/>
            </a:p>
          </p:txBody>
        </p:sp>
        <p:sp>
          <p:nvSpPr>
            <p:cNvPr id="8" name="TextBox 8"/>
            <p:cNvSpPr txBox="1"/>
            <p:nvPr/>
          </p:nvSpPr>
          <p:spPr>
            <a:xfrm>
              <a:off x="0" y="1662942"/>
              <a:ext cx="9398533" cy="592726"/>
            </a:xfrm>
            <a:prstGeom prst="rect">
              <a:avLst/>
            </a:prstGeom>
          </p:spPr>
          <p:txBody>
            <a:bodyPr lIns="0" tIns="0" rIns="0" bIns="0" rtlCol="0" anchor="t">
              <a:spAutoFit/>
            </a:bodyPr>
            <a:lstStyle/>
            <a:p>
              <a:pPr>
                <a:lnSpc>
                  <a:spcPts val="2471"/>
                </a:lnSpc>
              </a:pPr>
              <a:r>
                <a:rPr lang="en-US" sz="1765" spc="35" dirty="0">
                  <a:solidFill>
                    <a:srgbClr val="FFF9F3"/>
                  </a:solidFill>
                  <a:latin typeface="Montserrat"/>
                </a:rPr>
                <a:t>Les 3 – 21 September 2023</a:t>
              </a:r>
            </a:p>
          </p:txBody>
        </p:sp>
      </p:grpSp>
    </p:spTree>
    <p:extLst>
      <p:ext uri="{BB962C8B-B14F-4D97-AF65-F5344CB8AC3E}">
        <p14:creationId xmlns:p14="http://schemas.microsoft.com/office/powerpoint/2010/main" val="188971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747681"/>
            <a:ext cx="5015386" cy="5395930"/>
            <a:chOff x="0" y="9525"/>
            <a:chExt cx="10030773" cy="10791862"/>
          </a:xfrm>
        </p:grpSpPr>
        <p:sp>
          <p:nvSpPr>
            <p:cNvPr id="3" name="TextBox 3"/>
            <p:cNvSpPr txBox="1"/>
            <p:nvPr/>
          </p:nvSpPr>
          <p:spPr>
            <a:xfrm>
              <a:off x="0" y="9525"/>
              <a:ext cx="10030773" cy="2616100"/>
            </a:xfrm>
            <a:prstGeom prst="rect">
              <a:avLst/>
            </a:prstGeom>
          </p:spPr>
          <p:txBody>
            <a:bodyPr lIns="0" tIns="0" rIns="0" bIns="0" rtlCol="0" anchor="t">
              <a:spAutoFit/>
            </a:bodyPr>
            <a:lstStyle/>
            <a:p>
              <a:pPr>
                <a:lnSpc>
                  <a:spcPts val="10220"/>
                </a:lnSpc>
              </a:pPr>
              <a:r>
                <a:rPr lang="en-US" sz="8516">
                  <a:solidFill>
                    <a:srgbClr val="9EC6DC"/>
                  </a:solidFill>
                  <a:latin typeface="Rubik One"/>
                </a:rPr>
                <a:t>Inhoud</a:t>
              </a:r>
            </a:p>
          </p:txBody>
        </p:sp>
        <p:sp>
          <p:nvSpPr>
            <p:cNvPr id="4" name="TextBox 4"/>
            <p:cNvSpPr txBox="1"/>
            <p:nvPr/>
          </p:nvSpPr>
          <p:spPr>
            <a:xfrm>
              <a:off x="0" y="3640667"/>
              <a:ext cx="10030773" cy="581442"/>
            </a:xfrm>
            <a:prstGeom prst="rect">
              <a:avLst/>
            </a:prstGeom>
          </p:spPr>
          <p:txBody>
            <a:bodyPr lIns="0" tIns="0" rIns="0" bIns="0" rtlCol="0" anchor="t">
              <a:spAutoFit/>
            </a:bodyPr>
            <a:lstStyle/>
            <a:p>
              <a:pPr>
                <a:lnSpc>
                  <a:spcPts val="2560"/>
                </a:lnSpc>
              </a:pPr>
              <a:endParaRPr sz="1200"/>
            </a:p>
          </p:txBody>
        </p:sp>
        <p:sp>
          <p:nvSpPr>
            <p:cNvPr id="5" name="TextBox 5"/>
            <p:cNvSpPr txBox="1"/>
            <p:nvPr/>
          </p:nvSpPr>
          <p:spPr>
            <a:xfrm>
              <a:off x="0" y="4625976"/>
              <a:ext cx="10030773" cy="6175411"/>
            </a:xfrm>
            <a:prstGeom prst="rect">
              <a:avLst/>
            </a:prstGeom>
          </p:spPr>
          <p:txBody>
            <a:bodyPr lIns="0" tIns="0" rIns="0" bIns="0" rtlCol="0" anchor="t">
              <a:spAutoFit/>
            </a:bodyPr>
            <a:lstStyle/>
            <a:p>
              <a:pPr>
                <a:lnSpc>
                  <a:spcPts val="2747"/>
                </a:lnSpc>
              </a:pPr>
              <a:r>
                <a:rPr lang="en-US" sz="1831" spc="36" dirty="0">
                  <a:solidFill>
                    <a:srgbClr val="414B3B"/>
                  </a:solidFill>
                  <a:latin typeface="Montserrat"/>
                </a:rPr>
                <a:t>9.00 </a:t>
              </a:r>
              <a:r>
                <a:rPr lang="en-US" sz="1831" spc="36" dirty="0" err="1">
                  <a:solidFill>
                    <a:srgbClr val="000000"/>
                  </a:solidFill>
                  <a:latin typeface="Montserrat Bold"/>
                </a:rPr>
                <a:t>Gebiedsontwikkeling</a:t>
              </a:r>
              <a:r>
                <a:rPr lang="en-US" sz="1831" spc="36" dirty="0">
                  <a:solidFill>
                    <a:srgbClr val="000000"/>
                  </a:solidFill>
                  <a:latin typeface="Montserrat Bold"/>
                </a:rPr>
                <a:t>: </a:t>
              </a:r>
              <a:r>
                <a:rPr lang="en-US" sz="1831" spc="36" dirty="0" err="1">
                  <a:solidFill>
                    <a:srgbClr val="000000"/>
                  </a:solidFill>
                  <a:latin typeface="Montserrat Bold"/>
                </a:rPr>
                <a:t>functies</a:t>
              </a:r>
              <a:r>
                <a:rPr lang="en-US" sz="1831" spc="36" dirty="0">
                  <a:solidFill>
                    <a:srgbClr val="000000"/>
                  </a:solidFill>
                  <a:latin typeface="Montserrat Bold"/>
                </a:rPr>
                <a:t> van de </a:t>
              </a:r>
              <a:r>
                <a:rPr lang="en-US" sz="1831" spc="36" dirty="0" err="1">
                  <a:solidFill>
                    <a:srgbClr val="000000"/>
                  </a:solidFill>
                  <a:latin typeface="Montserrat Bold"/>
                </a:rPr>
                <a:t>stad</a:t>
              </a:r>
              <a:r>
                <a:rPr lang="en-US" sz="1831" spc="36" dirty="0">
                  <a:solidFill>
                    <a:srgbClr val="000000"/>
                  </a:solidFill>
                  <a:latin typeface="Montserrat Bold"/>
                </a:rPr>
                <a:t>​, </a:t>
              </a:r>
              <a:r>
                <a:rPr lang="en-US" sz="1831" spc="36" dirty="0" err="1">
                  <a:solidFill>
                    <a:srgbClr val="000000"/>
                  </a:solidFill>
                  <a:latin typeface="Montserrat Bold"/>
                </a:rPr>
                <a:t>stadsgeografie</a:t>
              </a:r>
              <a:r>
                <a:rPr lang="en-US" sz="1831" spc="36" dirty="0">
                  <a:solidFill>
                    <a:srgbClr val="000000"/>
                  </a:solidFill>
                  <a:latin typeface="Montserrat Bold"/>
                </a:rPr>
                <a:t> </a:t>
              </a:r>
              <a:r>
                <a:rPr lang="en-US" sz="1831" spc="36" dirty="0" err="1">
                  <a:solidFill>
                    <a:srgbClr val="000000"/>
                  </a:solidFill>
                  <a:latin typeface="Montserrat Bold"/>
                </a:rPr>
                <a:t>en</a:t>
              </a:r>
              <a:r>
                <a:rPr lang="en-US" sz="1831" spc="36" dirty="0">
                  <a:solidFill>
                    <a:srgbClr val="000000"/>
                  </a:solidFill>
                  <a:latin typeface="Montserrat Bold"/>
                </a:rPr>
                <a:t> </a:t>
              </a:r>
              <a:r>
                <a:rPr lang="en-US" sz="1831" spc="36" dirty="0" err="1">
                  <a:solidFill>
                    <a:srgbClr val="000000"/>
                  </a:solidFill>
                  <a:latin typeface="Montserrat Bold"/>
                </a:rPr>
                <a:t>gentrificatie</a:t>
              </a:r>
              <a:r>
                <a:rPr lang="en-US" sz="1831" spc="36" dirty="0">
                  <a:solidFill>
                    <a:srgbClr val="000000"/>
                  </a:solidFill>
                  <a:latin typeface="Montserrat Bold"/>
                </a:rPr>
                <a:t> </a:t>
              </a:r>
            </a:p>
            <a:p>
              <a:pPr>
                <a:lnSpc>
                  <a:spcPts val="2747"/>
                </a:lnSpc>
              </a:pPr>
              <a:endParaRPr lang="en-US" sz="1831" spc="36" dirty="0">
                <a:solidFill>
                  <a:srgbClr val="000000"/>
                </a:solidFill>
                <a:latin typeface="Montserrat Bold"/>
              </a:endParaRPr>
            </a:p>
            <a:p>
              <a:pPr>
                <a:lnSpc>
                  <a:spcPts val="2747"/>
                </a:lnSpc>
              </a:pPr>
              <a:r>
                <a:rPr lang="en-US" sz="1831" spc="36" dirty="0">
                  <a:solidFill>
                    <a:srgbClr val="000000"/>
                  </a:solidFill>
                  <a:latin typeface="Montserrat Bold"/>
                </a:rPr>
                <a:t>10.30 op pad </a:t>
              </a:r>
              <a:r>
                <a:rPr lang="en-US" sz="1831" spc="36" dirty="0" err="1">
                  <a:solidFill>
                    <a:srgbClr val="000000"/>
                  </a:solidFill>
                  <a:latin typeface="Montserrat Bold"/>
                </a:rPr>
                <a:t>naar</a:t>
              </a:r>
              <a:r>
                <a:rPr lang="en-US" sz="1831" spc="36" dirty="0">
                  <a:solidFill>
                    <a:srgbClr val="000000"/>
                  </a:solidFill>
                  <a:latin typeface="Montserrat Bold"/>
                </a:rPr>
                <a:t> de </a:t>
              </a:r>
              <a:r>
                <a:rPr lang="en-US" sz="1831" spc="36" dirty="0" err="1">
                  <a:solidFill>
                    <a:srgbClr val="000000"/>
                  </a:solidFill>
                  <a:latin typeface="Montserrat Bold"/>
                </a:rPr>
                <a:t>kinderboerderij</a:t>
              </a:r>
              <a:r>
                <a:rPr lang="en-US" sz="1831" spc="36" dirty="0">
                  <a:solidFill>
                    <a:srgbClr val="000000"/>
                  </a:solidFill>
                  <a:latin typeface="Montserrat Bold"/>
                </a:rPr>
                <a:t>, </a:t>
              </a:r>
              <a:r>
                <a:rPr lang="en-US" sz="1831" spc="36" dirty="0" err="1">
                  <a:solidFill>
                    <a:srgbClr val="000000"/>
                  </a:solidFill>
                  <a:latin typeface="Montserrat Bold"/>
                </a:rPr>
                <a:t>fieldresearch</a:t>
              </a:r>
              <a:r>
                <a:rPr lang="en-US" sz="1831" spc="36" dirty="0">
                  <a:solidFill>
                    <a:srgbClr val="000000"/>
                  </a:solidFill>
                  <a:latin typeface="Montserrat Bold"/>
                </a:rPr>
                <a:t>! </a:t>
              </a:r>
            </a:p>
            <a:p>
              <a:pPr>
                <a:lnSpc>
                  <a:spcPts val="2747"/>
                </a:lnSpc>
              </a:pPr>
              <a:endParaRPr lang="en-US" sz="1831" spc="36" dirty="0">
                <a:solidFill>
                  <a:srgbClr val="000000"/>
                </a:solidFill>
                <a:latin typeface="Montserrat Bold"/>
              </a:endParaRPr>
            </a:p>
            <a:p>
              <a:pPr>
                <a:lnSpc>
                  <a:spcPts val="2747"/>
                </a:lnSpc>
              </a:pPr>
              <a:r>
                <a:rPr lang="en-US" sz="1831" spc="36" dirty="0">
                  <a:solidFill>
                    <a:srgbClr val="000000"/>
                  </a:solidFill>
                  <a:latin typeface="Montserrat Bold"/>
                </a:rPr>
                <a:t>12.45 </a:t>
              </a:r>
              <a:r>
                <a:rPr lang="en-US" sz="1831" spc="36" dirty="0" err="1">
                  <a:solidFill>
                    <a:srgbClr val="000000"/>
                  </a:solidFill>
                  <a:latin typeface="Montserrat Bold"/>
                </a:rPr>
                <a:t>Onderzoek</a:t>
              </a:r>
              <a:r>
                <a:rPr lang="en-US" sz="1831" spc="36" dirty="0">
                  <a:solidFill>
                    <a:srgbClr val="000000"/>
                  </a:solidFill>
                  <a:latin typeface="Montserrat Bold"/>
                </a:rPr>
                <a:t> </a:t>
              </a:r>
              <a:r>
                <a:rPr lang="en-US" sz="1831" spc="36" dirty="0" err="1">
                  <a:solidFill>
                    <a:srgbClr val="000000"/>
                  </a:solidFill>
                  <a:latin typeface="Montserrat Bold"/>
                </a:rPr>
                <a:t>naar</a:t>
              </a:r>
              <a:r>
                <a:rPr lang="en-US" sz="1831" spc="36" dirty="0">
                  <a:solidFill>
                    <a:srgbClr val="000000"/>
                  </a:solidFill>
                  <a:latin typeface="Montserrat Bold"/>
                </a:rPr>
                <a:t> 3 </a:t>
              </a:r>
              <a:r>
                <a:rPr lang="en-US" sz="1831" spc="36" dirty="0" err="1">
                  <a:solidFill>
                    <a:srgbClr val="000000"/>
                  </a:solidFill>
                  <a:latin typeface="Montserrat Bold"/>
                </a:rPr>
                <a:t>steden</a:t>
              </a:r>
              <a:r>
                <a:rPr lang="en-US" sz="1831" spc="36" dirty="0">
                  <a:solidFill>
                    <a:srgbClr val="000000"/>
                  </a:solidFill>
                  <a:latin typeface="Montserrat Bold"/>
                </a:rPr>
                <a:t> </a:t>
              </a:r>
              <a:r>
                <a:rPr lang="en-US" sz="1831" spc="36" dirty="0" err="1">
                  <a:solidFill>
                    <a:srgbClr val="000000"/>
                  </a:solidFill>
                  <a:latin typeface="Montserrat Bold"/>
                </a:rPr>
                <a:t>voor</a:t>
              </a:r>
              <a:r>
                <a:rPr lang="en-US" sz="1831" spc="36" dirty="0">
                  <a:solidFill>
                    <a:srgbClr val="000000"/>
                  </a:solidFill>
                  <a:latin typeface="Montserrat Bold"/>
                </a:rPr>
                <a:t> </a:t>
              </a:r>
              <a:r>
                <a:rPr lang="en-US" sz="1831" spc="36" dirty="0" err="1">
                  <a:solidFill>
                    <a:srgbClr val="000000"/>
                  </a:solidFill>
                  <a:latin typeface="Montserrat Bold"/>
                </a:rPr>
                <a:t>onze</a:t>
              </a:r>
              <a:r>
                <a:rPr lang="en-US" sz="1831" spc="36" dirty="0">
                  <a:solidFill>
                    <a:srgbClr val="000000"/>
                  </a:solidFill>
                  <a:latin typeface="Montserrat Bold"/>
                </a:rPr>
                <a:t> </a:t>
              </a:r>
              <a:r>
                <a:rPr lang="en-US" sz="1831" spc="36" dirty="0" err="1">
                  <a:solidFill>
                    <a:srgbClr val="000000"/>
                  </a:solidFill>
                  <a:latin typeface="Montserrat Bold"/>
                </a:rPr>
                <a:t>excursie</a:t>
              </a:r>
              <a:r>
                <a:rPr lang="en-US" sz="1831" spc="36" dirty="0">
                  <a:solidFill>
                    <a:srgbClr val="000000"/>
                  </a:solidFill>
                  <a:latin typeface="Montserrat Bold"/>
                </a:rPr>
                <a:t>. ​</a:t>
              </a:r>
            </a:p>
            <a:p>
              <a:pPr>
                <a:lnSpc>
                  <a:spcPts val="2747"/>
                </a:lnSpc>
              </a:pPr>
              <a:endParaRPr lang="en-US" sz="1831" spc="36" dirty="0">
                <a:solidFill>
                  <a:srgbClr val="000000"/>
                </a:solidFill>
                <a:latin typeface="Montserrat Bold"/>
              </a:endParaRPr>
            </a:p>
          </p:txBody>
        </p:sp>
        <p:sp>
          <p:nvSpPr>
            <p:cNvPr id="6" name="AutoShape 6"/>
            <p:cNvSpPr/>
            <p:nvPr/>
          </p:nvSpPr>
          <p:spPr>
            <a:xfrm>
              <a:off x="0" y="3014133"/>
              <a:ext cx="1143000" cy="203200"/>
            </a:xfrm>
            <a:prstGeom prst="rect">
              <a:avLst/>
            </a:prstGeom>
            <a:solidFill>
              <a:srgbClr val="414B3B"/>
            </a:solidFill>
          </p:spPr>
          <p:txBody>
            <a:bodyPr/>
            <a:lstStyle/>
            <a:p>
              <a:endParaRPr lang="nl-NL"/>
            </a:p>
          </p:txBody>
        </p:sp>
      </p:grpSp>
      <p:pic>
        <p:nvPicPr>
          <p:cNvPr id="7" name="Picture 7"/>
          <p:cNvPicPr>
            <a:picLocks noChangeAspect="1"/>
          </p:cNvPicPr>
          <p:nvPr/>
        </p:nvPicPr>
        <p:blipFill>
          <a:blip r:embed="rId2"/>
          <a:srcRect l="20801" r="17840" b="7915"/>
          <a:stretch>
            <a:fillRect/>
          </a:stretch>
        </p:blipFill>
        <p:spPr>
          <a:xfrm>
            <a:off x="6540793" y="952896"/>
            <a:ext cx="4952707" cy="4952208"/>
          </a:xfrm>
          <a:prstGeom prst="rect">
            <a:avLst/>
          </a:prstGeom>
        </p:spPr>
      </p:pic>
      <p:sp>
        <p:nvSpPr>
          <p:cNvPr id="8" name="AutoShape 8"/>
          <p:cNvSpPr/>
          <p:nvPr/>
        </p:nvSpPr>
        <p:spPr>
          <a:xfrm>
            <a:off x="10415752" y="571897"/>
            <a:ext cx="1458748" cy="1458203"/>
          </a:xfrm>
          <a:prstGeom prst="rect">
            <a:avLst/>
          </a:prstGeom>
          <a:solidFill>
            <a:srgbClr val="6F7F4F"/>
          </a:solidFill>
        </p:spPr>
        <p:txBody>
          <a:bodyPr/>
          <a:lstStyle/>
          <a:p>
            <a:endParaRPr lang="nl-NL"/>
          </a:p>
        </p:txBody>
      </p:sp>
      <p:sp>
        <p:nvSpPr>
          <p:cNvPr id="9" name="AutoShape 9"/>
          <p:cNvSpPr/>
          <p:nvPr/>
        </p:nvSpPr>
        <p:spPr>
          <a:xfrm>
            <a:off x="6159794" y="5399299"/>
            <a:ext cx="887137" cy="886805"/>
          </a:xfrm>
          <a:prstGeom prst="rect">
            <a:avLst/>
          </a:prstGeom>
          <a:solidFill>
            <a:srgbClr val="6F7F4F"/>
          </a:solidFill>
        </p:spPr>
        <p:txBody>
          <a:bodyPr/>
          <a:lstStyle/>
          <a:p>
            <a:endParaRPr lang="nl-NL"/>
          </a:p>
        </p:txBody>
      </p:sp>
    </p:spTree>
    <p:extLst>
      <p:ext uri="{BB962C8B-B14F-4D97-AF65-F5344CB8AC3E}">
        <p14:creationId xmlns:p14="http://schemas.microsoft.com/office/powerpoint/2010/main" val="240719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67800" y="-69850"/>
            <a:ext cx="6024201" cy="6858000"/>
          </a:xfrm>
          <a:prstGeom prst="rect">
            <a:avLst/>
          </a:prstGeom>
        </p:spPr>
      </p:pic>
      <p:sp>
        <p:nvSpPr>
          <p:cNvPr id="3" name="TextBox 3"/>
          <p:cNvSpPr txBox="1"/>
          <p:nvPr/>
        </p:nvSpPr>
        <p:spPr>
          <a:xfrm>
            <a:off x="0" y="2200463"/>
            <a:ext cx="6096000" cy="2203745"/>
          </a:xfrm>
          <a:prstGeom prst="rect">
            <a:avLst/>
          </a:prstGeom>
        </p:spPr>
        <p:txBody>
          <a:bodyPr lIns="0" tIns="0" rIns="0" bIns="0" rtlCol="0" anchor="t">
            <a:spAutoFit/>
          </a:bodyPr>
          <a:lstStyle/>
          <a:p>
            <a:pPr algn="ctr">
              <a:lnSpc>
                <a:spcPts val="5932"/>
              </a:lnSpc>
            </a:pPr>
            <a:r>
              <a:rPr lang="en-US" sz="4237">
                <a:solidFill>
                  <a:srgbClr val="6F7F4F"/>
                </a:solidFill>
                <a:latin typeface="Open Sans Extra Bold"/>
              </a:rPr>
              <a:t>Wat was gebiedsontwikkeling ook alweer?</a:t>
            </a:r>
          </a:p>
        </p:txBody>
      </p:sp>
    </p:spTree>
    <p:extLst>
      <p:ext uri="{BB962C8B-B14F-4D97-AF65-F5344CB8AC3E}">
        <p14:creationId xmlns:p14="http://schemas.microsoft.com/office/powerpoint/2010/main" val="44694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167800" y="-69850"/>
            <a:ext cx="6024201" cy="6858000"/>
          </a:xfrm>
          <a:prstGeom prst="rect">
            <a:avLst/>
          </a:prstGeom>
        </p:spPr>
      </p:pic>
      <p:sp>
        <p:nvSpPr>
          <p:cNvPr id="3" name="TextBox 3"/>
          <p:cNvSpPr txBox="1"/>
          <p:nvPr/>
        </p:nvSpPr>
        <p:spPr>
          <a:xfrm>
            <a:off x="350030" y="1606550"/>
            <a:ext cx="5745970" cy="4167808"/>
          </a:xfrm>
          <a:prstGeom prst="rect">
            <a:avLst/>
          </a:prstGeom>
        </p:spPr>
        <p:txBody>
          <a:bodyPr lIns="0" tIns="0" rIns="0" bIns="0" rtlCol="0" anchor="t">
            <a:spAutoFit/>
          </a:bodyPr>
          <a:lstStyle/>
          <a:p>
            <a:pPr>
              <a:lnSpc>
                <a:spcPts val="2543"/>
              </a:lnSpc>
              <a:spcBef>
                <a:spcPct val="0"/>
              </a:spcBef>
            </a:pPr>
            <a:r>
              <a:rPr lang="en-US" sz="2119" spc="191" dirty="0">
                <a:solidFill>
                  <a:srgbClr val="000000"/>
                </a:solidFill>
                <a:latin typeface="Montserrat"/>
              </a:rPr>
              <a:t>EEN GEBIEDSONTWIKKELING RICHT ZICH OP DE (HER)ONTWIKKELING VAN EEN LOCATIE TOT EEN NIEUW GEBIED. </a:t>
            </a:r>
          </a:p>
          <a:p>
            <a:pPr>
              <a:lnSpc>
                <a:spcPts val="2543"/>
              </a:lnSpc>
              <a:spcBef>
                <a:spcPct val="0"/>
              </a:spcBef>
            </a:pPr>
            <a:endParaRPr lang="en-US" sz="2119" spc="191" dirty="0">
              <a:solidFill>
                <a:srgbClr val="000000"/>
              </a:solidFill>
              <a:latin typeface="Montserrat"/>
            </a:endParaRPr>
          </a:p>
          <a:p>
            <a:pPr>
              <a:lnSpc>
                <a:spcPts val="2543"/>
              </a:lnSpc>
              <a:spcBef>
                <a:spcPct val="0"/>
              </a:spcBef>
            </a:pPr>
            <a:r>
              <a:rPr lang="en-US" sz="2119" spc="191" dirty="0">
                <a:solidFill>
                  <a:srgbClr val="000000"/>
                </a:solidFill>
                <a:latin typeface="Montserrat"/>
              </a:rPr>
              <a:t>IN DIT NIEUWE GEBIED KRIJGEN EEN COMBINATIE VAN VERSCHILLENDE FUNCTIES, ZOALS WONEN, BEDRIJVEN, DETAILHANDEL, GROEN, RECREATIE EN INFRASTRUCTUUR EEN PLEK.</a:t>
            </a:r>
          </a:p>
          <a:p>
            <a:pPr>
              <a:lnSpc>
                <a:spcPts val="2543"/>
              </a:lnSpc>
              <a:spcBef>
                <a:spcPct val="0"/>
              </a:spcBef>
            </a:pPr>
            <a:r>
              <a:rPr lang="en-US" sz="2119" spc="191" dirty="0">
                <a:solidFill>
                  <a:srgbClr val="000000"/>
                </a:solidFill>
                <a:latin typeface="Montserrat"/>
              </a:rPr>
              <a:t>(METAFOOR, 2022)</a:t>
            </a:r>
          </a:p>
          <a:p>
            <a:pPr>
              <a:lnSpc>
                <a:spcPts val="2543"/>
              </a:lnSpc>
              <a:spcBef>
                <a:spcPct val="0"/>
              </a:spcBef>
            </a:pPr>
            <a:endParaRPr lang="en-US" sz="2119" spc="191" dirty="0">
              <a:solidFill>
                <a:srgbClr val="000000"/>
              </a:solidFill>
              <a:latin typeface="Montserrat"/>
            </a:endParaRPr>
          </a:p>
        </p:txBody>
      </p:sp>
    </p:spTree>
    <p:extLst>
      <p:ext uri="{BB962C8B-B14F-4D97-AF65-F5344CB8AC3E}">
        <p14:creationId xmlns:p14="http://schemas.microsoft.com/office/powerpoint/2010/main" val="19546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a:stretch>
            <a:fillRect/>
          </a:stretch>
        </p:blipFill>
        <p:spPr>
          <a:xfrm>
            <a:off x="6401576" y="3122292"/>
            <a:ext cx="5646949" cy="3557578"/>
          </a:xfrm>
          <a:prstGeom prst="rect">
            <a:avLst/>
          </a:prstGeom>
        </p:spPr>
      </p:pic>
      <p:pic>
        <p:nvPicPr>
          <p:cNvPr id="3" name="Picture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rcRect/>
          <a:stretch>
            <a:fillRect/>
          </a:stretch>
        </p:blipFill>
        <p:spPr>
          <a:xfrm>
            <a:off x="170760" y="151587"/>
            <a:ext cx="6043219" cy="3444635"/>
          </a:xfrm>
          <a:prstGeom prst="rect">
            <a:avLst/>
          </a:prstGeom>
        </p:spPr>
      </p:pic>
      <p:sp>
        <p:nvSpPr>
          <p:cNvPr id="4" name="TextBox 4"/>
          <p:cNvSpPr txBox="1"/>
          <p:nvPr/>
        </p:nvSpPr>
        <p:spPr>
          <a:xfrm>
            <a:off x="6291334" y="928518"/>
            <a:ext cx="5867433" cy="1200842"/>
          </a:xfrm>
          <a:prstGeom prst="rect">
            <a:avLst/>
          </a:prstGeom>
        </p:spPr>
        <p:txBody>
          <a:bodyPr lIns="0" tIns="0" rIns="0" bIns="0" rtlCol="0" anchor="t">
            <a:spAutoFit/>
          </a:bodyPr>
          <a:lstStyle/>
          <a:p>
            <a:pPr algn="ctr">
              <a:lnSpc>
                <a:spcPts val="4853"/>
              </a:lnSpc>
            </a:pPr>
            <a:r>
              <a:rPr lang="en-US" sz="3466">
                <a:solidFill>
                  <a:srgbClr val="000000"/>
                </a:solidFill>
                <a:latin typeface="Open Sans"/>
              </a:rPr>
              <a:t>Stedelijke ontwikkeling van vroeger tot nu</a:t>
            </a:r>
          </a:p>
        </p:txBody>
      </p:sp>
    </p:spTree>
    <p:extLst>
      <p:ext uri="{BB962C8B-B14F-4D97-AF65-F5344CB8AC3E}">
        <p14:creationId xmlns:p14="http://schemas.microsoft.com/office/powerpoint/2010/main" val="2921145834"/>
      </p:ext>
    </p:extLst>
  </p:cSld>
  <p:clrMapOvr>
    <a:masterClrMapping/>
  </p:clrMapOvr>
  <p:timing>
    <p:tnLst>
      <p:par>
        <p:cTn id="1" dur="indefinite" restart="never" nodeType="tmRoot">
          <p:childTnLst>
            <p:video>
              <p:cMediaNode vol="100000">
                <p:cTn id="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tadsmodel NL">
            <a:hlinkClick r:id="" action="ppaction://media"/>
            <a:extLst>
              <a:ext uri="{FF2B5EF4-FFF2-40B4-BE49-F238E27FC236}">
                <a16:creationId xmlns:a16="http://schemas.microsoft.com/office/drawing/2014/main" id="{59A11454-BA7D-8D82-3C53-60E37366DB8A}"/>
              </a:ext>
            </a:extLst>
          </p:cNvPr>
          <p:cNvPicPr>
            <a:picLocks noRot="1" noChangeAspect="1"/>
          </p:cNvPicPr>
          <p:nvPr>
            <a:videoFile r:link="rId1"/>
          </p:nvPr>
        </p:nvPicPr>
        <p:blipFill>
          <a:blip r:embed="rId3"/>
          <a:stretch>
            <a:fillRect/>
          </a:stretch>
        </p:blipFill>
        <p:spPr>
          <a:xfrm>
            <a:off x="2260979" y="1087366"/>
            <a:ext cx="7670042" cy="4333574"/>
          </a:xfrm>
          <a:prstGeom prst="rect">
            <a:avLst/>
          </a:prstGeom>
        </p:spPr>
      </p:pic>
    </p:spTree>
    <p:extLst>
      <p:ext uri="{BB962C8B-B14F-4D97-AF65-F5344CB8AC3E}">
        <p14:creationId xmlns:p14="http://schemas.microsoft.com/office/powerpoint/2010/main" val="23572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3924">
            <a:off x="2609840" y="2288916"/>
            <a:ext cx="1293811" cy="365502"/>
          </a:xfrm>
          <a:prstGeom prst="rect">
            <a:avLst/>
          </a:prstGeom>
        </p:spPr>
      </p:pic>
      <p:sp>
        <p:nvSpPr>
          <p:cNvPr id="3" name="TextBox 3"/>
          <p:cNvSpPr txBox="1"/>
          <p:nvPr/>
        </p:nvSpPr>
        <p:spPr>
          <a:xfrm>
            <a:off x="685800" y="494569"/>
            <a:ext cx="11130581" cy="394660"/>
          </a:xfrm>
          <a:prstGeom prst="rect">
            <a:avLst/>
          </a:prstGeom>
        </p:spPr>
        <p:txBody>
          <a:bodyPr lIns="0" tIns="0" rIns="0" bIns="0" rtlCol="0" anchor="t">
            <a:spAutoFit/>
          </a:bodyPr>
          <a:lstStyle/>
          <a:p>
            <a:pPr>
              <a:lnSpc>
                <a:spcPts val="3267"/>
              </a:lnSpc>
            </a:pPr>
            <a:r>
              <a:rPr lang="en-US" sz="2333">
                <a:solidFill>
                  <a:srgbClr val="000000"/>
                </a:solidFill>
                <a:latin typeface="Open Sans"/>
              </a:rPr>
              <a:t>Complex door bijvoorbeeld de ligging en het grote aantal </a:t>
            </a:r>
            <a:r>
              <a:rPr lang="en-US" sz="2333">
                <a:solidFill>
                  <a:srgbClr val="6F7F4F"/>
                </a:solidFill>
                <a:latin typeface="Open Sans Bold"/>
              </a:rPr>
              <a:t>belanghebbenden</a:t>
            </a:r>
            <a:r>
              <a:rPr lang="en-US" sz="2333">
                <a:solidFill>
                  <a:srgbClr val="000000"/>
                </a:solidFill>
                <a:latin typeface="Open Sans"/>
              </a:rPr>
              <a:t>.</a:t>
            </a:r>
          </a:p>
        </p:txBody>
      </p:sp>
      <p:sp>
        <p:nvSpPr>
          <p:cNvPr id="4" name="TextBox 4"/>
          <p:cNvSpPr txBox="1"/>
          <p:nvPr/>
        </p:nvSpPr>
        <p:spPr>
          <a:xfrm>
            <a:off x="685801" y="1183294"/>
            <a:ext cx="5469027" cy="817853"/>
          </a:xfrm>
          <a:prstGeom prst="rect">
            <a:avLst/>
          </a:prstGeom>
        </p:spPr>
        <p:txBody>
          <a:bodyPr lIns="0" tIns="0" rIns="0" bIns="0" rtlCol="0" anchor="t">
            <a:spAutoFit/>
          </a:bodyPr>
          <a:lstStyle/>
          <a:p>
            <a:pPr>
              <a:lnSpc>
                <a:spcPts val="3267"/>
              </a:lnSpc>
            </a:pPr>
            <a:r>
              <a:rPr lang="en-US" sz="2333">
                <a:solidFill>
                  <a:srgbClr val="000000"/>
                </a:solidFill>
                <a:latin typeface="Open Sans"/>
              </a:rPr>
              <a:t>Bij gebiedsontwikkelingen is steeds vaker sprake van </a:t>
            </a:r>
            <a:r>
              <a:rPr lang="en-US" sz="2333">
                <a:solidFill>
                  <a:srgbClr val="6F7F4F"/>
                </a:solidFill>
                <a:latin typeface="Open Sans Bold"/>
              </a:rPr>
              <a:t>functiemenging</a:t>
            </a:r>
            <a:r>
              <a:rPr lang="en-US" sz="2333">
                <a:solidFill>
                  <a:srgbClr val="000000"/>
                </a:solidFill>
                <a:latin typeface="Open Sans"/>
              </a:rPr>
              <a:t>.</a:t>
            </a:r>
          </a:p>
        </p:txBody>
      </p:sp>
      <p:sp>
        <p:nvSpPr>
          <p:cNvPr id="5" name="TextBox 5"/>
          <p:cNvSpPr txBox="1"/>
          <p:nvPr/>
        </p:nvSpPr>
        <p:spPr>
          <a:xfrm>
            <a:off x="4058520" y="2025727"/>
            <a:ext cx="5741621" cy="1241045"/>
          </a:xfrm>
          <a:prstGeom prst="rect">
            <a:avLst/>
          </a:prstGeom>
        </p:spPr>
        <p:txBody>
          <a:bodyPr lIns="0" tIns="0" rIns="0" bIns="0" rtlCol="0" anchor="t">
            <a:spAutoFit/>
          </a:bodyPr>
          <a:lstStyle/>
          <a:p>
            <a:pPr>
              <a:lnSpc>
                <a:spcPts val="3267"/>
              </a:lnSpc>
            </a:pPr>
            <a:r>
              <a:rPr lang="en-US" sz="2333">
                <a:solidFill>
                  <a:srgbClr val="000000"/>
                </a:solidFill>
                <a:latin typeface="Open Sans"/>
              </a:rPr>
              <a:t>De sleutel tot aantrekkelijke, levendige gebieden én tot de gewenste </a:t>
            </a:r>
            <a:r>
              <a:rPr lang="en-US" sz="2333">
                <a:solidFill>
                  <a:srgbClr val="6F7F4F"/>
                </a:solidFill>
                <a:latin typeface="Open Sans Bold"/>
              </a:rPr>
              <a:t>stedelijke verdichting</a:t>
            </a:r>
          </a:p>
        </p:txBody>
      </p:sp>
      <p:sp>
        <p:nvSpPr>
          <p:cNvPr id="6" name="TextBox 6"/>
          <p:cNvSpPr txBox="1"/>
          <p:nvPr/>
        </p:nvSpPr>
        <p:spPr>
          <a:xfrm>
            <a:off x="6096000" y="3280911"/>
            <a:ext cx="6096000" cy="1664238"/>
          </a:xfrm>
          <a:prstGeom prst="rect">
            <a:avLst/>
          </a:prstGeom>
        </p:spPr>
        <p:txBody>
          <a:bodyPr lIns="0" tIns="0" rIns="0" bIns="0" rtlCol="0" anchor="t">
            <a:spAutoFit/>
          </a:bodyPr>
          <a:lstStyle/>
          <a:p>
            <a:pPr>
              <a:lnSpc>
                <a:spcPts val="3267"/>
              </a:lnSpc>
            </a:pPr>
            <a:r>
              <a:rPr lang="en-US" sz="2333">
                <a:solidFill>
                  <a:srgbClr val="000000"/>
                </a:solidFill>
                <a:latin typeface="Open Sans"/>
              </a:rPr>
              <a:t>Het is daarbij zaak wonen, kantoren, bedrijfsruimten, winkels, horeca, leisure, maatschappelijke voorzieningen en andere </a:t>
            </a:r>
            <a:r>
              <a:rPr lang="en-US" sz="2333">
                <a:solidFill>
                  <a:srgbClr val="6F7F4F"/>
                </a:solidFill>
                <a:latin typeface="Open Sans Bold"/>
              </a:rPr>
              <a:t>functies optimaal te combineren</a:t>
            </a:r>
            <a:r>
              <a:rPr lang="en-US" sz="2333">
                <a:solidFill>
                  <a:srgbClr val="000000"/>
                </a:solidFill>
                <a:latin typeface="Open Sans"/>
              </a:rPr>
              <a:t>.</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3924">
            <a:off x="4640562" y="3544100"/>
            <a:ext cx="1293811" cy="365502"/>
          </a:xfrm>
          <a:prstGeom prst="rect">
            <a:avLst/>
          </a:prstGeom>
        </p:spPr>
      </p:pic>
      <p:sp>
        <p:nvSpPr>
          <p:cNvPr id="8" name="TextBox 8"/>
          <p:cNvSpPr txBox="1"/>
          <p:nvPr/>
        </p:nvSpPr>
        <p:spPr>
          <a:xfrm>
            <a:off x="685800" y="5209193"/>
            <a:ext cx="11506200" cy="1241045"/>
          </a:xfrm>
          <a:prstGeom prst="rect">
            <a:avLst/>
          </a:prstGeom>
        </p:spPr>
        <p:txBody>
          <a:bodyPr lIns="0" tIns="0" rIns="0" bIns="0" rtlCol="0" anchor="t">
            <a:spAutoFit/>
          </a:bodyPr>
          <a:lstStyle/>
          <a:p>
            <a:pPr>
              <a:lnSpc>
                <a:spcPts val="3267"/>
              </a:lnSpc>
              <a:spcBef>
                <a:spcPct val="0"/>
              </a:spcBef>
            </a:pPr>
            <a:r>
              <a:rPr lang="en-US" sz="2333">
                <a:solidFill>
                  <a:srgbClr val="000000"/>
                </a:solidFill>
                <a:latin typeface="Open Sans"/>
              </a:rPr>
              <a:t>Er bestaat behoefte om vanuit een ander, sociaal georiënteerd perspectief, naar gebiedsontwikkeling te kijken, waarbij de kansen voor alle mensen in de stad centraal staan. We noemen dat ‘</a:t>
            </a:r>
            <a:r>
              <a:rPr lang="en-US" sz="2333">
                <a:solidFill>
                  <a:srgbClr val="6F7F4F"/>
                </a:solidFill>
                <a:latin typeface="Open Sans Bold"/>
              </a:rPr>
              <a:t>de inclusieve stad</a:t>
            </a:r>
            <a:r>
              <a:rPr lang="en-US" sz="2333">
                <a:solidFill>
                  <a:srgbClr val="000000"/>
                </a:solidFill>
                <a:latin typeface="Open Sans"/>
              </a:rPr>
              <a:t>’.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2659669"/>
            <a:ext cx="2544691" cy="2296583"/>
          </a:xfrm>
          <a:prstGeom prst="rect">
            <a:avLst/>
          </a:prstGeom>
        </p:spPr>
      </p:pic>
    </p:spTree>
    <p:extLst>
      <p:ext uri="{BB962C8B-B14F-4D97-AF65-F5344CB8AC3E}">
        <p14:creationId xmlns:p14="http://schemas.microsoft.com/office/powerpoint/2010/main" val="130111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4272" y="120650"/>
            <a:ext cx="8370094" cy="982128"/>
          </a:xfrm>
          <a:prstGeom prst="rect">
            <a:avLst/>
          </a:prstGeom>
        </p:spPr>
        <p:txBody>
          <a:bodyPr lIns="0" tIns="0" rIns="0" bIns="0" rtlCol="0" anchor="t">
            <a:spAutoFit/>
          </a:bodyPr>
          <a:lstStyle/>
          <a:p>
            <a:pPr algn="ctr">
              <a:lnSpc>
                <a:spcPts val="8400"/>
              </a:lnSpc>
            </a:pPr>
            <a:r>
              <a:rPr lang="en-US" sz="6000">
                <a:solidFill>
                  <a:srgbClr val="000000"/>
                </a:solidFill>
                <a:latin typeface="Open Sans Extra Bold"/>
              </a:rPr>
              <a:t>Gebiedsontwikkeling</a:t>
            </a:r>
          </a:p>
        </p:txBody>
      </p:sp>
      <p:sp>
        <p:nvSpPr>
          <p:cNvPr id="3" name="TextBox 3"/>
          <p:cNvSpPr txBox="1"/>
          <p:nvPr/>
        </p:nvSpPr>
        <p:spPr>
          <a:xfrm>
            <a:off x="-266576" y="1079500"/>
            <a:ext cx="10589238" cy="586058"/>
          </a:xfrm>
          <a:prstGeom prst="rect">
            <a:avLst/>
          </a:prstGeom>
        </p:spPr>
        <p:txBody>
          <a:bodyPr lIns="0" tIns="0" rIns="0" bIns="0" rtlCol="0" anchor="t">
            <a:spAutoFit/>
          </a:bodyPr>
          <a:lstStyle/>
          <a:p>
            <a:pPr algn="ctr">
              <a:lnSpc>
                <a:spcPts val="4853"/>
              </a:lnSpc>
            </a:pPr>
            <a:r>
              <a:rPr lang="en-US" sz="3466">
                <a:solidFill>
                  <a:srgbClr val="000000"/>
                </a:solidFill>
                <a:latin typeface="Open Sans"/>
              </a:rPr>
              <a:t>Met wat voor gebiedstype heb ik te maken? </a:t>
            </a:r>
          </a:p>
        </p:txBody>
      </p:sp>
      <p:sp>
        <p:nvSpPr>
          <p:cNvPr id="4" name="TextBox 4"/>
          <p:cNvSpPr txBox="1"/>
          <p:nvPr/>
        </p:nvSpPr>
        <p:spPr>
          <a:xfrm>
            <a:off x="897189" y="1670473"/>
            <a:ext cx="6004835" cy="4589974"/>
          </a:xfrm>
          <a:prstGeom prst="rect">
            <a:avLst/>
          </a:prstGeom>
        </p:spPr>
        <p:txBody>
          <a:bodyPr lIns="0" tIns="0" rIns="0" bIns="0" rtlCol="0" anchor="t">
            <a:spAutoFit/>
          </a:bodyPr>
          <a:lstStyle/>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a:p>
            <a:pPr algn="ctr">
              <a:lnSpc>
                <a:spcPts val="3267"/>
              </a:lnSpc>
              <a:spcBef>
                <a:spcPct val="0"/>
              </a:spcBef>
            </a:pPr>
            <a:endParaRPr sz="1200"/>
          </a:p>
        </p:txBody>
      </p:sp>
      <p:sp>
        <p:nvSpPr>
          <p:cNvPr id="5" name="TextBox 5"/>
          <p:cNvSpPr txBox="1"/>
          <p:nvPr/>
        </p:nvSpPr>
        <p:spPr>
          <a:xfrm>
            <a:off x="530126" y="3042074"/>
            <a:ext cx="2970081"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Bold"/>
              </a:rPr>
              <a:t>hoogstedelijk gebied</a:t>
            </a:r>
          </a:p>
        </p:txBody>
      </p:sp>
      <p:sp>
        <p:nvSpPr>
          <p:cNvPr id="6" name="TextBox 6"/>
          <p:cNvSpPr txBox="1"/>
          <p:nvPr/>
        </p:nvSpPr>
        <p:spPr>
          <a:xfrm>
            <a:off x="1270347" y="6127750"/>
            <a:ext cx="2261857"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Bold"/>
              </a:rPr>
              <a:t>stedelijk gebied</a:t>
            </a:r>
          </a:p>
        </p:txBody>
      </p:sp>
      <p:sp>
        <p:nvSpPr>
          <p:cNvPr id="7" name="TextBox 7"/>
          <p:cNvSpPr txBox="1"/>
          <p:nvPr/>
        </p:nvSpPr>
        <p:spPr>
          <a:xfrm>
            <a:off x="351450" y="4510418"/>
            <a:ext cx="1721049"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glastuinbouw</a:t>
            </a:r>
          </a:p>
        </p:txBody>
      </p:sp>
      <p:sp>
        <p:nvSpPr>
          <p:cNvPr id="8" name="TextBox 8"/>
          <p:cNvSpPr txBox="1"/>
          <p:nvPr/>
        </p:nvSpPr>
        <p:spPr>
          <a:xfrm>
            <a:off x="2173944" y="5155179"/>
            <a:ext cx="2471671"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recreatielandschap</a:t>
            </a:r>
          </a:p>
        </p:txBody>
      </p:sp>
      <p:sp>
        <p:nvSpPr>
          <p:cNvPr id="9" name="TextBox 9"/>
          <p:cNvSpPr txBox="1"/>
          <p:nvPr/>
        </p:nvSpPr>
        <p:spPr>
          <a:xfrm>
            <a:off x="5177474" y="4510418"/>
            <a:ext cx="1885950"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stedelijk groen</a:t>
            </a:r>
          </a:p>
        </p:txBody>
      </p:sp>
      <p:sp>
        <p:nvSpPr>
          <p:cNvPr id="10" name="TextBox 10"/>
          <p:cNvSpPr txBox="1"/>
          <p:nvPr/>
        </p:nvSpPr>
        <p:spPr>
          <a:xfrm>
            <a:off x="5887451" y="3340296"/>
            <a:ext cx="2351947" cy="382797"/>
          </a:xfrm>
          <a:prstGeom prst="rect">
            <a:avLst/>
          </a:prstGeom>
        </p:spPr>
        <p:txBody>
          <a:bodyPr lIns="0" tIns="0" rIns="0" bIns="0" rtlCol="0" anchor="t">
            <a:spAutoFit/>
          </a:bodyPr>
          <a:lstStyle/>
          <a:p>
            <a:pPr algn="ctr">
              <a:lnSpc>
                <a:spcPts val="3173"/>
              </a:lnSpc>
            </a:pPr>
            <a:r>
              <a:rPr lang="en-US" sz="2266" dirty="0">
                <a:solidFill>
                  <a:srgbClr val="000000"/>
                </a:solidFill>
                <a:latin typeface="Open Sans Light"/>
              </a:rPr>
              <a:t>suburbaan </a:t>
            </a:r>
            <a:r>
              <a:rPr lang="en-US" sz="2266" dirty="0" err="1">
                <a:solidFill>
                  <a:srgbClr val="000000"/>
                </a:solidFill>
                <a:latin typeface="Open Sans Light"/>
              </a:rPr>
              <a:t>gebied</a:t>
            </a:r>
            <a:endParaRPr lang="en-US" sz="2266" dirty="0">
              <a:solidFill>
                <a:srgbClr val="000000"/>
              </a:solidFill>
              <a:latin typeface="Open Sans Light"/>
            </a:endParaRPr>
          </a:p>
        </p:txBody>
      </p:sp>
      <p:sp>
        <p:nvSpPr>
          <p:cNvPr id="11" name="TextBox 11"/>
          <p:cNvSpPr txBox="1"/>
          <p:nvPr/>
        </p:nvSpPr>
        <p:spPr>
          <a:xfrm>
            <a:off x="3420909" y="3910966"/>
            <a:ext cx="957395"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villawijk</a:t>
            </a:r>
          </a:p>
        </p:txBody>
      </p:sp>
      <p:sp>
        <p:nvSpPr>
          <p:cNvPr id="12" name="TextBox 12"/>
          <p:cNvSpPr txBox="1"/>
          <p:nvPr/>
        </p:nvSpPr>
        <p:spPr>
          <a:xfrm>
            <a:off x="5076858" y="5608968"/>
            <a:ext cx="2038284"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woonlandschap</a:t>
            </a:r>
          </a:p>
        </p:txBody>
      </p:sp>
      <p:sp>
        <p:nvSpPr>
          <p:cNvPr id="13" name="TextBox 13"/>
          <p:cNvSpPr txBox="1"/>
          <p:nvPr/>
        </p:nvSpPr>
        <p:spPr>
          <a:xfrm>
            <a:off x="8079921" y="5266492"/>
            <a:ext cx="2073804"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bedrijventerrein</a:t>
            </a:r>
          </a:p>
        </p:txBody>
      </p:sp>
      <p:sp>
        <p:nvSpPr>
          <p:cNvPr id="14" name="TextBox 14"/>
          <p:cNvSpPr txBox="1"/>
          <p:nvPr/>
        </p:nvSpPr>
        <p:spPr>
          <a:xfrm>
            <a:off x="8887463" y="6025633"/>
            <a:ext cx="2641038" cy="382797"/>
          </a:xfrm>
          <a:prstGeom prst="rect">
            <a:avLst/>
          </a:prstGeom>
        </p:spPr>
        <p:txBody>
          <a:bodyPr wrap="square" lIns="0" tIns="0" rIns="0" bIns="0" rtlCol="0" anchor="t">
            <a:spAutoFit/>
          </a:bodyPr>
          <a:lstStyle/>
          <a:p>
            <a:pPr algn="ctr">
              <a:lnSpc>
                <a:spcPts val="3173"/>
              </a:lnSpc>
            </a:pPr>
            <a:r>
              <a:rPr lang="en-US" sz="2266" dirty="0" err="1">
                <a:solidFill>
                  <a:srgbClr val="000000"/>
                </a:solidFill>
                <a:latin typeface="Open Sans Light"/>
              </a:rPr>
              <a:t>cultuurlandschap</a:t>
            </a:r>
            <a:endParaRPr lang="en-US" sz="2266" dirty="0">
              <a:solidFill>
                <a:srgbClr val="000000"/>
              </a:solidFill>
              <a:latin typeface="Open Sans Light"/>
            </a:endParaRPr>
          </a:p>
        </p:txBody>
      </p:sp>
      <p:sp>
        <p:nvSpPr>
          <p:cNvPr id="15" name="TextBox 15"/>
          <p:cNvSpPr txBox="1"/>
          <p:nvPr/>
        </p:nvSpPr>
        <p:spPr>
          <a:xfrm>
            <a:off x="8315963" y="2346101"/>
            <a:ext cx="2719182" cy="382797"/>
          </a:xfrm>
          <a:prstGeom prst="rect">
            <a:avLst/>
          </a:prstGeom>
        </p:spPr>
        <p:txBody>
          <a:bodyPr wrap="square" lIns="0" tIns="0" rIns="0" bIns="0" rtlCol="0" anchor="t">
            <a:spAutoFit/>
          </a:bodyPr>
          <a:lstStyle/>
          <a:p>
            <a:pPr algn="ctr">
              <a:lnSpc>
                <a:spcPts val="3173"/>
              </a:lnSpc>
            </a:pPr>
            <a:r>
              <a:rPr lang="en-US" sz="2266" dirty="0" err="1">
                <a:solidFill>
                  <a:srgbClr val="000000"/>
                </a:solidFill>
                <a:latin typeface="Open Sans Light"/>
              </a:rPr>
              <a:t>natuurlandschap</a:t>
            </a:r>
            <a:endParaRPr lang="en-US" sz="2266" dirty="0">
              <a:solidFill>
                <a:srgbClr val="000000"/>
              </a:solidFill>
              <a:latin typeface="Open Sans Light"/>
            </a:endParaRPr>
          </a:p>
        </p:txBody>
      </p:sp>
      <p:sp>
        <p:nvSpPr>
          <p:cNvPr id="16" name="TextBox 16"/>
          <p:cNvSpPr txBox="1"/>
          <p:nvPr/>
        </p:nvSpPr>
        <p:spPr>
          <a:xfrm>
            <a:off x="9116824" y="3910966"/>
            <a:ext cx="2411677" cy="382797"/>
          </a:xfrm>
          <a:prstGeom prst="rect">
            <a:avLst/>
          </a:prstGeom>
        </p:spPr>
        <p:txBody>
          <a:bodyPr lIns="0" tIns="0" rIns="0" bIns="0" rtlCol="0" anchor="t">
            <a:spAutoFit/>
          </a:bodyPr>
          <a:lstStyle/>
          <a:p>
            <a:pPr algn="ctr">
              <a:lnSpc>
                <a:spcPts val="3173"/>
              </a:lnSpc>
            </a:pPr>
            <a:r>
              <a:rPr lang="en-US" sz="2266">
                <a:solidFill>
                  <a:srgbClr val="000000"/>
                </a:solidFill>
                <a:latin typeface="Open Sans Light"/>
              </a:rPr>
              <a:t>infrastructuurzone</a:t>
            </a:r>
          </a:p>
        </p:txBody>
      </p:sp>
    </p:spTree>
    <p:extLst>
      <p:ext uri="{BB962C8B-B14F-4D97-AF65-F5344CB8AC3E}">
        <p14:creationId xmlns:p14="http://schemas.microsoft.com/office/powerpoint/2010/main" val="2567982347"/>
      </p:ext>
    </p:extLst>
  </p:cSld>
  <p:clrMapOvr>
    <a:masterClrMapping/>
  </p:clrMapOvr>
</p:sld>
</file>

<file path=ppt/theme/theme1.xml><?xml version="1.0" encoding="utf-8"?>
<a:theme xmlns:a="http://schemas.openxmlformats.org/drawingml/2006/main" name="Aangepast">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673_TF11964407_Win32" id="{F6C2ABF3-C322-42BE-B48A-63C78EC4C218}" vid="{F577DF72-62B0-42B0-B34E-786789A7979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0100E5-280B-4DAE-A09F-D426D43E6BD4}"/>
</file>

<file path=customXml/itemProps2.xml><?xml version="1.0" encoding="utf-8"?>
<ds:datastoreItem xmlns:ds="http://schemas.openxmlformats.org/officeDocument/2006/customXml" ds:itemID="{6FF5228A-41D4-4528-834F-C67C01246CE3}"/>
</file>

<file path=customXml/itemProps3.xml><?xml version="1.0" encoding="utf-8"?>
<ds:datastoreItem xmlns:ds="http://schemas.openxmlformats.org/officeDocument/2006/customXml" ds:itemID="{266C13FC-4CE0-4295-ADFC-A59CB0B4A14D}"/>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{F9EECD04-A26A-4A87-B01E-E4BEAE0EC9AA}tf11964407_win32</Template>
  <TotalTime>13</TotalTime>
  <Words>727</Words>
  <Application>Microsoft Office PowerPoint</Application>
  <PresentationFormat>Breedbeeld</PresentationFormat>
  <Paragraphs>92</Paragraphs>
  <Slides>17</Slides>
  <Notes>5</Notes>
  <HiddenSlides>0</HiddenSlides>
  <MMClips>4</MMClips>
  <ScaleCrop>false</ScaleCrop>
  <HeadingPairs>
    <vt:vector size="6" baseType="variant">
      <vt:variant>
        <vt:lpstr>Gebruikte lettertypen</vt:lpstr>
      </vt:variant>
      <vt:variant>
        <vt:i4>15</vt:i4>
      </vt:variant>
      <vt:variant>
        <vt:lpstr>Thema</vt:lpstr>
      </vt:variant>
      <vt:variant>
        <vt:i4>2</vt:i4>
      </vt:variant>
      <vt:variant>
        <vt:lpstr>Diatitels</vt:lpstr>
      </vt:variant>
      <vt:variant>
        <vt:i4>17</vt:i4>
      </vt:variant>
    </vt:vector>
  </HeadingPairs>
  <TitlesOfParts>
    <vt:vector size="34" baseType="lpstr">
      <vt:lpstr>Arial</vt:lpstr>
      <vt:lpstr>Calibri</vt:lpstr>
      <vt:lpstr>Calibri Light</vt:lpstr>
      <vt:lpstr>Courier New</vt:lpstr>
      <vt:lpstr>Gill Sans Nova</vt:lpstr>
      <vt:lpstr>Gill Sans Nova Light</vt:lpstr>
      <vt:lpstr>Montserrat</vt:lpstr>
      <vt:lpstr>Montserrat Bold</vt:lpstr>
      <vt:lpstr>Open Sans</vt:lpstr>
      <vt:lpstr>Open Sans Bold</vt:lpstr>
      <vt:lpstr>Open Sans Extra Bold</vt:lpstr>
      <vt:lpstr>Open Sans Light</vt:lpstr>
      <vt:lpstr>Open Sans Light Bold</vt:lpstr>
      <vt:lpstr>Rubik One</vt:lpstr>
      <vt:lpstr>Sagona Book</vt:lpstr>
      <vt:lpstr>Aangepast</vt:lpstr>
      <vt:lpstr>Kantoorthema</vt:lpstr>
      <vt:lpstr>Les 3 stad en wijk  21-9-2023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3 stad en wijk  21-9-2023</dc:title>
  <dc:creator>Pascalle Cup</dc:creator>
  <cp:lastModifiedBy>Pascalle Cup</cp:lastModifiedBy>
  <cp:revision>1</cp:revision>
  <dcterms:created xsi:type="dcterms:W3CDTF">2023-09-19T18:45:06Z</dcterms:created>
  <dcterms:modified xsi:type="dcterms:W3CDTF">2023-09-19T18:58:51Z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ies>
</file>